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u850287634\Google%20Drive\Research\Fatigue\Flash%20Talk\Q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iu850287634\AppData\Local\Temp\Temp1_Data_Q7_180320.zip\Student%20Fatigu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Do you feel that fatigue has an effect on the quality of your flight training?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'[Q1.xlsx]Question 1'!$K$3:$K$4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'[Q1.xlsx]Question 1'!$L$3:$L$4</c:f>
              <c:numCache>
                <c:formatCode>General</c:formatCode>
                <c:ptCount val="2"/>
                <c:pt idx="0">
                  <c:v>57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1467280"/>
        <c:axId val="441455520"/>
      </c:barChart>
      <c:catAx>
        <c:axId val="44146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455520"/>
        <c:crosses val="autoZero"/>
        <c:auto val="1"/>
        <c:lblAlgn val="ctr"/>
        <c:lblOffset val="100"/>
        <c:noMultiLvlLbl val="0"/>
      </c:catAx>
      <c:valAx>
        <c:axId val="44145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467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dirty="0"/>
              <a:t>What time do you usually go to bed on a school night?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'[Student Fatigue.xlsx]Question 7'!$B$3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prstDash val="solid"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'[Student Fatigue.xlsx]Question 7'!$A$4:$A$8</c:f>
              <c:strCache>
                <c:ptCount val="5"/>
                <c:pt idx="0">
                  <c:v>Before 9:00 pm</c:v>
                </c:pt>
                <c:pt idx="1">
                  <c:v>Between 9:00 pm - 10:00 pm</c:v>
                </c:pt>
                <c:pt idx="2">
                  <c:v>Between 10:00 pm - 11:00 pm</c:v>
                </c:pt>
                <c:pt idx="3">
                  <c:v>Between 11:00 pm - 12:00 am</c:v>
                </c:pt>
                <c:pt idx="4">
                  <c:v>After 12:00 am</c:v>
                </c:pt>
              </c:strCache>
            </c:strRef>
          </c:cat>
          <c:val>
            <c:numRef>
              <c:f>'[Student Fatigue.xlsx]Question 7'!$C$4:$C$8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15</c:v>
                </c:pt>
                <c:pt idx="3">
                  <c:v>29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9708152"/>
        <c:axId val="449710504"/>
      </c:barChart>
      <c:valAx>
        <c:axId val="449710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9708152"/>
        <c:crosses val="autoZero"/>
        <c:crossBetween val="between"/>
      </c:valAx>
      <c:catAx>
        <c:axId val="449708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49710504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US" sz="2400" dirty="0"/>
              <a:t>What time do you usually go to bed on a non-school night?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'[Student Fatigue.xlsx]Question 9'!$B$3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prstDash val="solid"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'[Student Fatigue.xlsx]Question 9'!$A$4:$A$8</c:f>
              <c:strCache>
                <c:ptCount val="5"/>
                <c:pt idx="0">
                  <c:v>Before 9:00 pm</c:v>
                </c:pt>
                <c:pt idx="1">
                  <c:v>Between 9:00 pm - 10:00 pm</c:v>
                </c:pt>
                <c:pt idx="2">
                  <c:v>Between 10:00 pm - 11:00 pm</c:v>
                </c:pt>
                <c:pt idx="3">
                  <c:v>Between 11:00 pm - 12:00 am</c:v>
                </c:pt>
                <c:pt idx="4">
                  <c:v>After 12:00 am</c:v>
                </c:pt>
              </c:strCache>
            </c:strRef>
          </c:cat>
          <c:val>
            <c:numRef>
              <c:f>'[Student Fatigue.xlsx]Question 9'!$C$4:$C$8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14</c:v>
                </c:pt>
                <c:pt idx="4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656040"/>
        <c:axId val="450655648"/>
      </c:barChart>
      <c:valAx>
        <c:axId val="450655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0656040"/>
        <c:crosses val="autoZero"/>
        <c:crossBetween val="between"/>
      </c:valAx>
      <c:catAx>
        <c:axId val="450656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50655648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US" sz="2400" dirty="0"/>
              <a:t>Do you feel refreshed after an average nights sleep?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'[Student Fatigue.xlsx]Question 12'!$B$3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prstDash val="solid"/>
              </a:ln>
            </c:spPr>
          </c:dPt>
          <c:cat>
            <c:strRef>
              <c:f>'[Student Fatigue.xlsx]Question 12'!$A$4:$A$5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'[Student Fatigue.xlsx]Question 12'!$B$4:$B$5</c:f>
              <c:numCache>
                <c:formatCode>0.00%</c:formatCode>
                <c:ptCount val="2"/>
                <c:pt idx="0">
                  <c:v>0.65</c:v>
                </c:pt>
                <c:pt idx="1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658784"/>
        <c:axId val="450658000"/>
      </c:barChart>
      <c:valAx>
        <c:axId val="4506580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50658784"/>
        <c:crosses val="autoZero"/>
        <c:crossBetween val="between"/>
      </c:valAx>
      <c:catAx>
        <c:axId val="45065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506580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US" sz="2400"/>
              <a:t>Rank the factors that have contributed to the fatigue you felt during flight training? 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'[Student Fatigue.xlsx]Question 16'!$AA$3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'[Student Fatigue.xlsx]Question 16'!$A$4:$A$15</c:f>
              <c:strCache>
                <c:ptCount val="12"/>
                <c:pt idx="0">
                  <c:v>Flying after less than 8 hours of rest</c:v>
                </c:pt>
                <c:pt idx="1">
                  <c:v>Flying after a long day</c:v>
                </c:pt>
                <c:pt idx="2">
                  <c:v>Quality of sleep</c:v>
                </c:pt>
                <c:pt idx="3">
                  <c:v>Personal Stress</c:v>
                </c:pt>
                <c:pt idx="4">
                  <c:v>Circadian rhythms</c:v>
                </c:pt>
                <c:pt idx="5">
                  <c:v>Flying a cross country</c:v>
                </c:pt>
                <c:pt idx="6">
                  <c:v>Personal activities or commitments</c:v>
                </c:pt>
                <c:pt idx="7">
                  <c:v>Flying during the night</c:v>
                </c:pt>
                <c:pt idx="8">
                  <c:v>Poor scheduling of flight lessons</c:v>
                </c:pt>
                <c:pt idx="9">
                  <c:v>Health or Fitness</c:v>
                </c:pt>
                <c:pt idx="10">
                  <c:v>Sleeping next to a partner</c:v>
                </c:pt>
                <c:pt idx="11">
                  <c:v>Age</c:v>
                </c:pt>
              </c:strCache>
            </c:strRef>
          </c:cat>
          <c:val>
            <c:numRef>
              <c:f>'[Student Fatigue.xlsx]Question 16'!$AA$4:$AA$15</c:f>
              <c:numCache>
                <c:formatCode>General</c:formatCode>
                <c:ptCount val="12"/>
                <c:pt idx="0">
                  <c:v>9.2100000000000009</c:v>
                </c:pt>
                <c:pt idx="1">
                  <c:v>9.1999999999999993</c:v>
                </c:pt>
                <c:pt idx="2">
                  <c:v>8.58</c:v>
                </c:pt>
                <c:pt idx="3">
                  <c:v>7.41</c:v>
                </c:pt>
                <c:pt idx="4">
                  <c:v>7.27</c:v>
                </c:pt>
                <c:pt idx="5">
                  <c:v>7.1</c:v>
                </c:pt>
                <c:pt idx="6">
                  <c:v>6.81</c:v>
                </c:pt>
                <c:pt idx="7">
                  <c:v>6.04</c:v>
                </c:pt>
                <c:pt idx="8">
                  <c:v>5.81</c:v>
                </c:pt>
                <c:pt idx="9">
                  <c:v>4.28</c:v>
                </c:pt>
                <c:pt idx="10">
                  <c:v>3.45</c:v>
                </c:pt>
                <c:pt idx="11">
                  <c:v>2.76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7370000"/>
        <c:axId val="447368040"/>
      </c:barChart>
      <c:valAx>
        <c:axId val="4473680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47370000"/>
        <c:crosses val="autoZero"/>
        <c:crossBetween val="between"/>
      </c:valAx>
      <c:catAx>
        <c:axId val="447370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4736804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US" sz="2400"/>
              <a:t>Rank in order your personal solutions to prevent fatigue during flight training. 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'[Student Fatigue.xlsx]Question 18'!$U$3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'[Student Fatigue.xlsx]Question 18'!$A$4:$A$12</c:f>
              <c:strCache>
                <c:ptCount val="9"/>
                <c:pt idx="0">
                  <c:v>More sleep</c:v>
                </c:pt>
                <c:pt idx="1">
                  <c:v>Reduced workload</c:v>
                </c:pt>
                <c:pt idx="2">
                  <c:v>Management of circadian rhythms (falling asleep &amp; waking up at similar times)</c:v>
                </c:pt>
                <c:pt idx="3">
                  <c:v>Guaranteed rest for a given amount of flying</c:v>
                </c:pt>
                <c:pt idx="4">
                  <c:v>Physical exercise</c:v>
                </c:pt>
                <c:pt idx="5">
                  <c:v>Better self-awareness of fitness to fly</c:v>
                </c:pt>
                <c:pt idx="6">
                  <c:v>Better efficiency in scheduling</c:v>
                </c:pt>
                <c:pt idx="7">
                  <c:v>Better management of non work issues</c:v>
                </c:pt>
                <c:pt idx="8">
                  <c:v>Other</c:v>
                </c:pt>
              </c:strCache>
            </c:strRef>
          </c:cat>
          <c:val>
            <c:numRef>
              <c:f>'[Student Fatigue.xlsx]Question 18'!$U$4:$U$12</c:f>
              <c:numCache>
                <c:formatCode>General</c:formatCode>
                <c:ptCount val="9"/>
                <c:pt idx="0">
                  <c:v>8.4</c:v>
                </c:pt>
                <c:pt idx="1">
                  <c:v>5.93</c:v>
                </c:pt>
                <c:pt idx="2">
                  <c:v>5.73</c:v>
                </c:pt>
                <c:pt idx="3">
                  <c:v>5.13</c:v>
                </c:pt>
                <c:pt idx="4">
                  <c:v>4.7699999999999996</c:v>
                </c:pt>
                <c:pt idx="5">
                  <c:v>4.7300000000000004</c:v>
                </c:pt>
                <c:pt idx="6">
                  <c:v>4.49</c:v>
                </c:pt>
                <c:pt idx="7">
                  <c:v>4.26</c:v>
                </c:pt>
                <c:pt idx="8">
                  <c:v>1.44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2366608"/>
        <c:axId val="442365040"/>
      </c:barChart>
      <c:valAx>
        <c:axId val="4423650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42366608"/>
        <c:crosses val="autoZero"/>
        <c:crossBetween val="between"/>
      </c:valAx>
      <c:catAx>
        <c:axId val="442366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4236504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0.83057</cdr:x>
      <cdr:y>0.19918</cdr:y>
    </cdr:from>
    <cdr:to>
      <cdr:x>0.91309</cdr:x>
      <cdr:y>0.35698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911772" y="1117600"/>
          <a:ext cx="885372" cy="88537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   </a:t>
          </a:r>
        </a:p>
        <a:p xmlns:a="http://schemas.openxmlformats.org/drawingml/2006/main">
          <a:r>
            <a:rPr lang="en-US" sz="2000" dirty="0"/>
            <a:t> </a:t>
          </a:r>
          <a:r>
            <a:rPr lang="en-US" sz="2000" dirty="0" smtClean="0"/>
            <a:t>  72%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0.74535</cdr:x>
      <cdr:y>0.23281</cdr:y>
    </cdr:from>
    <cdr:to>
      <cdr:x>0.83057</cdr:x>
      <cdr:y>0.33887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7997374" y="1306286"/>
          <a:ext cx="914398" cy="59508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0.90632</cdr:x>
      <cdr:y>0.35698</cdr:y>
    </cdr:from>
    <cdr:to>
      <cdr:x>0.92391</cdr:x>
      <cdr:y>0.54581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9724572" y="2002972"/>
          <a:ext cx="188685" cy="105954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0.16189</cdr:x>
      <cdr:y>0.75576</cdr:y>
    </cdr:from>
    <cdr:to>
      <cdr:x>0.89539</cdr:x>
      <cdr:y>0.80876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886857" y="4760687"/>
          <a:ext cx="8548914" cy="3338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0.88594</cdr:y>
    </cdr:from>
    <cdr:to>
      <cdr:x>0.94147</cdr:x>
      <cdr:y>0.9424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0" y="5580745"/>
          <a:ext cx="10972800" cy="3556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2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9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4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3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6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4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9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C990-CB2D-4F0A-9CC1-2D070D531A30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4F1E-B0AA-477B-ABD5-696C8CB9A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Fatigue Awareness of Collegiate Flight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Matt Romero</a:t>
            </a:r>
          </a:p>
          <a:p>
            <a:r>
              <a:rPr lang="en-US" dirty="0" smtClean="0"/>
              <a:t>Mike Robertson</a:t>
            </a:r>
          </a:p>
          <a:p>
            <a:endParaRPr lang="en-US" dirty="0"/>
          </a:p>
          <a:p>
            <a:r>
              <a:rPr lang="en-US" dirty="0" smtClean="0"/>
              <a:t>2018 CASA Flash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8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Flight </a:t>
            </a:r>
            <a:r>
              <a:rPr lang="en-US" dirty="0"/>
              <a:t>students </a:t>
            </a:r>
            <a:r>
              <a:rPr lang="en-US" dirty="0" smtClean="0"/>
              <a:t>at SIU are </a:t>
            </a:r>
            <a:r>
              <a:rPr lang="en-US" dirty="0"/>
              <a:t>generally aware of their own fatigue, but they do not make lifestyle changes to reduce their fatigue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Next Steps…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30" y="1597973"/>
            <a:ext cx="7159579" cy="46867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90209" y="1886858"/>
            <a:ext cx="4626020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NTSB Fatigue Recommendations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Scheduling policies and </a:t>
            </a:r>
            <a:r>
              <a:rPr lang="en-US" sz="2200" dirty="0" smtClean="0"/>
              <a:t>practices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u="sng" dirty="0"/>
              <a:t>Education/raising </a:t>
            </a:r>
            <a:r>
              <a:rPr lang="en-US" sz="2200" u="sng" dirty="0" smtClean="0"/>
              <a:t>awareness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Organizational strategies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u="sng" dirty="0"/>
              <a:t>Healthy </a:t>
            </a:r>
            <a:r>
              <a:rPr lang="en-US" sz="2200" u="sng" dirty="0" smtClean="0"/>
              <a:t>sleep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Vehicle and environmental </a:t>
            </a:r>
            <a:r>
              <a:rPr lang="en-US" sz="2200" dirty="0" smtClean="0"/>
              <a:t>strategies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u="sng" dirty="0"/>
              <a:t>Research and </a:t>
            </a:r>
            <a:r>
              <a:rPr lang="en-US" sz="2200" u="sng" dirty="0" smtClean="0"/>
              <a:t>evaluation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Fatigue management </a:t>
            </a:r>
            <a:r>
              <a:rPr lang="en-US" sz="2200" dirty="0" smtClean="0"/>
              <a:t>plans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9225847" y="5915354"/>
            <a:ext cx="2690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(Marcus &amp; Rosekind, 2017)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Need for Fatigue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623891"/>
              </p:ext>
            </p:extLst>
          </p:nvPr>
        </p:nvGraphicFramePr>
        <p:xfrm>
          <a:off x="618565" y="860612"/>
          <a:ext cx="10735235" cy="5316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03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569885"/>
              </p:ext>
            </p:extLst>
          </p:nvPr>
        </p:nvGraphicFramePr>
        <p:xfrm>
          <a:off x="522516" y="928914"/>
          <a:ext cx="10697027" cy="5689603"/>
        </p:xfrm>
        <a:graphic>
          <a:graphicData uri="http://schemas.openxmlformats.org/drawingml/2006/table">
            <a:tbl>
              <a:tblPr/>
              <a:tblGrid>
                <a:gridCol w="5292217"/>
                <a:gridCol w="1080962"/>
                <a:gridCol w="1080962"/>
                <a:gridCol w="1080962"/>
                <a:gridCol w="1080962"/>
                <a:gridCol w="1080962"/>
              </a:tblGrid>
              <a:tr h="7586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Please rank the following statements.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Strongly Disagree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Neutral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Strongly Agree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1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fallen asleep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struggled to stay awake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during a training flight.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1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remarked (out loud or to myself) about how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tired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I was, but went on the flight anyway.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113791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overlooked mistakes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I have made during a training flight because of reduced awareness or judgement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due to fatigue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75861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felt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heightened irritation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toward my instructor because I was tired.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1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felt a </a:t>
                      </a:r>
                      <a:r>
                        <a:rPr lang="en-US" sz="2000" b="0" i="0" u="sng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disinterest</a:t>
                      </a:r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in flight training because I was tired.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75861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 have decided to fly a dual flight when, if I was solo, I </a:t>
                      </a:r>
                      <a:r>
                        <a:rPr lang="en-US" sz="2000" b="0" i="0" u="sng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would not have flown due to fatigue</a:t>
                      </a:r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8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613047"/>
              </p:ext>
            </p:extLst>
          </p:nvPr>
        </p:nvGraphicFramePr>
        <p:xfrm>
          <a:off x="319314" y="566057"/>
          <a:ext cx="11480800" cy="561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397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719150"/>
              </p:ext>
            </p:extLst>
          </p:nvPr>
        </p:nvGraphicFramePr>
        <p:xfrm>
          <a:off x="478971" y="696686"/>
          <a:ext cx="11335658" cy="583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269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370954"/>
              </p:ext>
            </p:extLst>
          </p:nvPr>
        </p:nvGraphicFramePr>
        <p:xfrm>
          <a:off x="838200" y="551543"/>
          <a:ext cx="10515600" cy="5625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782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213152"/>
              </p:ext>
            </p:extLst>
          </p:nvPr>
        </p:nvGraphicFramePr>
        <p:xfrm>
          <a:off x="232229" y="275770"/>
          <a:ext cx="11713027" cy="629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60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817764"/>
              </p:ext>
            </p:extLst>
          </p:nvPr>
        </p:nvGraphicFramePr>
        <p:xfrm>
          <a:off x="362857" y="420914"/>
          <a:ext cx="11451772" cy="608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339771" y="5733143"/>
            <a:ext cx="7053943" cy="391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1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312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Fatigue Awareness of Collegiate Flight Students</vt:lpstr>
      <vt:lpstr>Need for Fatigue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Early Conclusions</vt:lpstr>
    </vt:vector>
  </TitlesOfParts>
  <Company>SIU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Fatigue Awareness of Collegiate Flight Students</dc:title>
  <dc:creator>Matthew Jason Romero</dc:creator>
  <cp:lastModifiedBy>Matthew Jason Romero</cp:lastModifiedBy>
  <cp:revision>10</cp:revision>
  <dcterms:created xsi:type="dcterms:W3CDTF">2018-03-20T19:15:21Z</dcterms:created>
  <dcterms:modified xsi:type="dcterms:W3CDTF">2018-03-20T21:24:52Z</dcterms:modified>
</cp:coreProperties>
</file>