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Employment by </a:t>
            </a:r>
            <a:r>
              <a:rPr lang="en-US" sz="2400" dirty="0" smtClean="0"/>
              <a:t>Gender, Race, </a:t>
            </a:r>
            <a:r>
              <a:rPr lang="en-US" sz="2400" dirty="0"/>
              <a:t>&amp; Ethnicity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Sheet1!$D$17</c:f>
              <c:strCache>
                <c:ptCount val="1"/>
                <c:pt idx="0">
                  <c:v>U.S. Workforce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Sheet1!$E$14:$I$16</c:f>
              <c:strCache>
                <c:ptCount val="5"/>
                <c:pt idx="0">
                  <c:v>Women</c:v>
                </c:pt>
                <c:pt idx="1">
                  <c:v>White</c:v>
                </c:pt>
                <c:pt idx="2">
                  <c:v>Black or African American</c:v>
                </c:pt>
                <c:pt idx="3">
                  <c:v>Asian</c:v>
                </c:pt>
                <c:pt idx="4">
                  <c:v>Hispanic or Latino</c:v>
                </c:pt>
              </c:strCache>
            </c:strRef>
          </c:cat>
          <c:val>
            <c:numRef>
              <c:f>Sheet1!$E$17:$I$17</c:f>
              <c:numCache>
                <c:formatCode>General</c:formatCode>
                <c:ptCount val="5"/>
                <c:pt idx="0">
                  <c:v>46.9</c:v>
                </c:pt>
                <c:pt idx="1">
                  <c:v>78.400000000000006</c:v>
                </c:pt>
                <c:pt idx="2">
                  <c:v>12.1</c:v>
                </c:pt>
                <c:pt idx="3">
                  <c:v>6.2</c:v>
                </c:pt>
                <c:pt idx="4">
                  <c:v>16.899999999999999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Air transportation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Sheet1!$E$14:$I$16</c:f>
              <c:strCache>
                <c:ptCount val="5"/>
                <c:pt idx="0">
                  <c:v>Women</c:v>
                </c:pt>
                <c:pt idx="1">
                  <c:v>White</c:v>
                </c:pt>
                <c:pt idx="2">
                  <c:v>Black or African American</c:v>
                </c:pt>
                <c:pt idx="3">
                  <c:v>Asian</c:v>
                </c:pt>
                <c:pt idx="4">
                  <c:v>Hispanic or Latino</c:v>
                </c:pt>
              </c:strCache>
            </c:strRef>
          </c:cat>
          <c:val>
            <c:numRef>
              <c:f>Sheet1!$E$18:$I$18</c:f>
              <c:numCache>
                <c:formatCode>General</c:formatCode>
                <c:ptCount val="5"/>
                <c:pt idx="0">
                  <c:v>40</c:v>
                </c:pt>
                <c:pt idx="1">
                  <c:v>72.400000000000006</c:v>
                </c:pt>
                <c:pt idx="2">
                  <c:v>16.899999999999999</c:v>
                </c:pt>
                <c:pt idx="3">
                  <c:v>7.3</c:v>
                </c:pt>
                <c:pt idx="4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Sheet1!$D$19</c:f>
              <c:strCache>
                <c:ptCount val="1"/>
                <c:pt idx="0">
                  <c:v>Aircraft Pilots and Flight Engineers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Sheet1!$E$14:$I$16</c:f>
              <c:strCache>
                <c:ptCount val="5"/>
                <c:pt idx="0">
                  <c:v>Women</c:v>
                </c:pt>
                <c:pt idx="1">
                  <c:v>White</c:v>
                </c:pt>
                <c:pt idx="2">
                  <c:v>Black or African American</c:v>
                </c:pt>
                <c:pt idx="3">
                  <c:v>Asian</c:v>
                </c:pt>
                <c:pt idx="4">
                  <c:v>Hispanic or Latino</c:v>
                </c:pt>
              </c:strCache>
            </c:strRef>
          </c:cat>
          <c:val>
            <c:numRef>
              <c:f>Sheet1!$E$19:$I$19</c:f>
              <c:numCache>
                <c:formatCode>General</c:formatCode>
                <c:ptCount val="5"/>
                <c:pt idx="0">
                  <c:v>5.2</c:v>
                </c:pt>
                <c:pt idx="1">
                  <c:v>88.8</c:v>
                </c:pt>
                <c:pt idx="2">
                  <c:v>3</c:v>
                </c:pt>
                <c:pt idx="3">
                  <c:v>0.5</c:v>
                </c:pt>
                <c:pt idx="4">
                  <c:v>7.7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5131432"/>
        <c:axId val="505138488"/>
      </c:barChart>
      <c:catAx>
        <c:axId val="50513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38488"/>
        <c:crosses val="autoZero"/>
        <c:auto val="1"/>
        <c:lblAlgn val="ctr"/>
        <c:lblOffset val="100"/>
        <c:noMultiLvlLbl val="0"/>
      </c:catAx>
      <c:valAx>
        <c:axId val="50513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3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Survey Respondent Demographics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Sheet1!$D$17</c:f>
              <c:strCache>
                <c:ptCount val="1"/>
                <c:pt idx="0">
                  <c:v>U.S. Workforce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Sheet1!$E$14:$J$16</c:f>
              <c:strCache>
                <c:ptCount val="6"/>
                <c:pt idx="0">
                  <c:v>Women</c:v>
                </c:pt>
                <c:pt idx="1">
                  <c:v>White</c:v>
                </c:pt>
                <c:pt idx="2">
                  <c:v>Black or African American</c:v>
                </c:pt>
                <c:pt idx="3">
                  <c:v>Asian</c:v>
                </c:pt>
                <c:pt idx="4">
                  <c:v>Hispanic or Latino</c:v>
                </c:pt>
                <c:pt idx="5">
                  <c:v>American Indian or Alaska Native</c:v>
                </c:pt>
              </c:strCache>
            </c:strRef>
          </c:cat>
          <c:val>
            <c:numRef>
              <c:f>Sheet1!$E$17:$J$17</c:f>
              <c:numCache>
                <c:formatCode>General</c:formatCode>
                <c:ptCount val="6"/>
                <c:pt idx="0">
                  <c:v>46.9</c:v>
                </c:pt>
                <c:pt idx="1">
                  <c:v>78.400000000000006</c:v>
                </c:pt>
                <c:pt idx="2">
                  <c:v>12.1</c:v>
                </c:pt>
                <c:pt idx="3">
                  <c:v>6.2</c:v>
                </c:pt>
                <c:pt idx="4">
                  <c:v>16.899999999999999</c:v>
                </c:pt>
                <c:pt idx="5" formatCode="#,##0.00">
                  <c:v>1.05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Air transportation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Sheet1!$E$14:$J$16</c:f>
              <c:strCache>
                <c:ptCount val="6"/>
                <c:pt idx="0">
                  <c:v>Women</c:v>
                </c:pt>
                <c:pt idx="1">
                  <c:v>White</c:v>
                </c:pt>
                <c:pt idx="2">
                  <c:v>Black or African American</c:v>
                </c:pt>
                <c:pt idx="3">
                  <c:v>Asian</c:v>
                </c:pt>
                <c:pt idx="4">
                  <c:v>Hispanic or Latino</c:v>
                </c:pt>
                <c:pt idx="5">
                  <c:v>American Indian or Alaska Native</c:v>
                </c:pt>
              </c:strCache>
            </c:strRef>
          </c:cat>
          <c:val>
            <c:numRef>
              <c:f>Sheet1!$E$18:$J$18</c:f>
              <c:numCache>
                <c:formatCode>General</c:formatCode>
                <c:ptCount val="6"/>
                <c:pt idx="0">
                  <c:v>40</c:v>
                </c:pt>
                <c:pt idx="1">
                  <c:v>72.400000000000006</c:v>
                </c:pt>
                <c:pt idx="2">
                  <c:v>16.899999999999999</c:v>
                </c:pt>
                <c:pt idx="3">
                  <c:v>7.3</c:v>
                </c:pt>
                <c:pt idx="4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Sheet1!$D$19</c:f>
              <c:strCache>
                <c:ptCount val="1"/>
                <c:pt idx="0">
                  <c:v>Aircraft Pilots and Flight Engineers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Sheet1!$E$14:$J$16</c:f>
              <c:strCache>
                <c:ptCount val="6"/>
                <c:pt idx="0">
                  <c:v>Women</c:v>
                </c:pt>
                <c:pt idx="1">
                  <c:v>White</c:v>
                </c:pt>
                <c:pt idx="2">
                  <c:v>Black or African American</c:v>
                </c:pt>
                <c:pt idx="3">
                  <c:v>Asian</c:v>
                </c:pt>
                <c:pt idx="4">
                  <c:v>Hispanic or Latino</c:v>
                </c:pt>
                <c:pt idx="5">
                  <c:v>American Indian or Alaska Native</c:v>
                </c:pt>
              </c:strCache>
            </c:strRef>
          </c:cat>
          <c:val>
            <c:numRef>
              <c:f>Sheet1!$E$19:$J$19</c:f>
              <c:numCache>
                <c:formatCode>General</c:formatCode>
                <c:ptCount val="6"/>
                <c:pt idx="0">
                  <c:v>5.2</c:v>
                </c:pt>
                <c:pt idx="1">
                  <c:v>88.8</c:v>
                </c:pt>
                <c:pt idx="2">
                  <c:v>3</c:v>
                </c:pt>
                <c:pt idx="3">
                  <c:v>0.5</c:v>
                </c:pt>
                <c:pt idx="4">
                  <c:v>7.7</c:v>
                </c:pt>
              </c:numCache>
            </c:numRef>
          </c:val>
        </c:ser>
        <c:ser>
          <c:idx val="3"/>
          <c:order val="3"/>
          <c:tx>
            <c:strRef>
              <c:f>Sheet1!$D$20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Sheet1!$E$14:$J$16</c:f>
              <c:strCache>
                <c:ptCount val="6"/>
                <c:pt idx="0">
                  <c:v>Women</c:v>
                </c:pt>
                <c:pt idx="1">
                  <c:v>White</c:v>
                </c:pt>
                <c:pt idx="2">
                  <c:v>Black or African American</c:v>
                </c:pt>
                <c:pt idx="3">
                  <c:v>Asian</c:v>
                </c:pt>
                <c:pt idx="4">
                  <c:v>Hispanic or Latino</c:v>
                </c:pt>
                <c:pt idx="5">
                  <c:v>American Indian or Alaska Native</c:v>
                </c:pt>
              </c:strCache>
            </c:strRef>
          </c:cat>
          <c:val>
            <c:numRef>
              <c:f>Sheet1!$E$20:$J$20</c:f>
              <c:numCache>
                <c:formatCode>General</c:formatCode>
                <c:ptCount val="6"/>
                <c:pt idx="0">
                  <c:v>21.95</c:v>
                </c:pt>
                <c:pt idx="1">
                  <c:v>90.24</c:v>
                </c:pt>
                <c:pt idx="2">
                  <c:v>2.44</c:v>
                </c:pt>
                <c:pt idx="3">
                  <c:v>4.88</c:v>
                </c:pt>
                <c:pt idx="4">
                  <c:v>12.2</c:v>
                </c:pt>
                <c:pt idx="5">
                  <c:v>2.44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689944"/>
        <c:axId val="440688376"/>
      </c:barChart>
      <c:catAx>
        <c:axId val="440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88376"/>
        <c:crosses val="autoZero"/>
        <c:auto val="1"/>
        <c:lblAlgn val="ctr"/>
        <c:lblOffset val="100"/>
        <c:noMultiLvlLbl val="0"/>
      </c:catAx>
      <c:valAx>
        <c:axId val="44068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146124573979339E-2"/>
                  <c:y val="8.661494405710299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439892152975278E-2"/>
                  <c:y val="8.14118499504742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0815815495820863E-2"/>
                  <c:y val="4.700513757366232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582284984572054E-4"/>
                  <c:y val="-8.830922566397262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2261602775198869E-3"/>
                  <c:y val="4.627285025495160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7.2703672241110906E-2"/>
                  <c:y val="-2.01349034382988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'REsponse Codes'!$L$2:$L$21</c:f>
              <c:strCache>
                <c:ptCount val="20"/>
                <c:pt idx="0">
                  <c:v>Airline-Family</c:v>
                </c:pt>
                <c:pt idx="1">
                  <c:v>Video Games</c:v>
                </c:pt>
                <c:pt idx="2">
                  <c:v>Commercial Air Travel</c:v>
                </c:pt>
                <c:pt idx="3">
                  <c:v>Aviation Camp</c:v>
                </c:pt>
                <c:pt idx="4">
                  <c:v>Air Shows</c:v>
                </c:pt>
                <c:pt idx="5">
                  <c:v>SIU Aviation Career Day/Campus Visit</c:v>
                </c:pt>
                <c:pt idx="6">
                  <c:v>General Aviation</c:v>
                </c:pt>
                <c:pt idx="7">
                  <c:v>Discovery Flight</c:v>
                </c:pt>
                <c:pt idx="8">
                  <c:v>Spoke to Pilots</c:v>
                </c:pt>
                <c:pt idx="9">
                  <c:v>Family</c:v>
                </c:pt>
                <c:pt idx="10">
                  <c:v>WWII Literature</c:v>
                </c:pt>
                <c:pt idx="11">
                  <c:v>Military</c:v>
                </c:pt>
                <c:pt idx="12">
                  <c:v>Military-Family</c:v>
                </c:pt>
                <c:pt idx="13">
                  <c:v>Airport</c:v>
                </c:pt>
                <c:pt idx="14">
                  <c:v>Youth Group</c:v>
                </c:pt>
                <c:pt idx="15">
                  <c:v>High School Advisor</c:v>
                </c:pt>
                <c:pt idx="16">
                  <c:v>Watching aircraft fly</c:v>
                </c:pt>
                <c:pt idx="17">
                  <c:v>Young</c:v>
                </c:pt>
                <c:pt idx="18">
                  <c:v>Family took them to work</c:v>
                </c:pt>
                <c:pt idx="19">
                  <c:v>Mentor</c:v>
                </c:pt>
              </c:strCache>
            </c:strRef>
          </c:cat>
          <c:val>
            <c:numRef>
              <c:f>'REsponse Codes'!$M$2:$M$21</c:f>
              <c:numCache>
                <c:formatCode>General</c:formatCode>
                <c:ptCount val="20"/>
                <c:pt idx="0">
                  <c:v>7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8</c:v>
                </c:pt>
                <c:pt idx="7">
                  <c:v>6</c:v>
                </c:pt>
                <c:pt idx="8">
                  <c:v>3</c:v>
                </c:pt>
                <c:pt idx="9">
                  <c:v>15</c:v>
                </c:pt>
                <c:pt idx="10">
                  <c:v>4</c:v>
                </c:pt>
                <c:pt idx="11">
                  <c:v>2</c:v>
                </c:pt>
                <c:pt idx="12">
                  <c:v>7</c:v>
                </c:pt>
                <c:pt idx="13">
                  <c:v>5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20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9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9F04-FADB-4A27-AA78-88F2FDBEB00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AFB3E-D441-46AF-96EE-E844AF94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Finding Future Aviators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Matt Romero</a:t>
            </a:r>
          </a:p>
          <a:p>
            <a:r>
              <a:rPr lang="en-US" dirty="0" smtClean="0"/>
              <a:t>Steve Goetz</a:t>
            </a:r>
          </a:p>
          <a:p>
            <a:endParaRPr lang="en-US" dirty="0"/>
          </a:p>
          <a:p>
            <a:r>
              <a:rPr lang="en-US" dirty="0" smtClean="0"/>
              <a:t>2018 CASA Flash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0137" y="2995518"/>
            <a:ext cx="1916488" cy="154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602" r="11527"/>
          <a:stretch/>
        </p:blipFill>
        <p:spPr>
          <a:xfrm>
            <a:off x="1290918" y="1757082"/>
            <a:ext cx="5526741" cy="3697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4088" y="1143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American Airline Industry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24928" y="2424953"/>
            <a:ext cx="370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Collegiate Flight Training Industry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0918" y="5661212"/>
            <a:ext cx="552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 </a:t>
            </a:r>
            <a:r>
              <a:rPr lang="en-US" dirty="0" smtClean="0"/>
              <a:t>approximately </a:t>
            </a:r>
            <a:r>
              <a:rPr lang="en-US" u="sng" dirty="0" smtClean="0"/>
              <a:t>5,746</a:t>
            </a:r>
            <a:r>
              <a:rPr lang="en-US" dirty="0" smtClean="0"/>
              <a:t> pilots per year through 2036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92481" y="473788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veraged only </a:t>
            </a:r>
            <a:r>
              <a:rPr lang="en-US" u="sng" dirty="0" smtClean="0"/>
              <a:t>1,394 new qualified pilots annually</a:t>
            </a:r>
            <a:r>
              <a:rPr lang="en-US" dirty="0" smtClean="0"/>
              <a:t> over the past decade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02589" y="6529079"/>
            <a:ext cx="26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(Federal Aviation Administration, 2017)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79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127589"/>
              </p:ext>
            </p:extLst>
          </p:nvPr>
        </p:nvGraphicFramePr>
        <p:xfrm>
          <a:off x="484094" y="443752"/>
          <a:ext cx="11349318" cy="613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2017059" y="4504765"/>
            <a:ext cx="779929" cy="1156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494" y="4504765"/>
            <a:ext cx="779929" cy="1156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85929" y="4477871"/>
            <a:ext cx="779929" cy="1156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inquiry</a:t>
            </a:r>
          </a:p>
          <a:p>
            <a:r>
              <a:rPr lang="en-US" dirty="0" smtClean="0"/>
              <a:t>Online survey</a:t>
            </a:r>
          </a:p>
          <a:p>
            <a:pPr lvl="1"/>
            <a:r>
              <a:rPr lang="en-US" dirty="0" smtClean="0"/>
              <a:t>Five demographic questions</a:t>
            </a:r>
          </a:p>
          <a:p>
            <a:pPr lvl="1"/>
            <a:r>
              <a:rPr lang="en-US" dirty="0" smtClean="0"/>
              <a:t>One open-ended question – “How were you introduced to aviation”</a:t>
            </a:r>
          </a:p>
          <a:p>
            <a:r>
              <a:rPr lang="en-US" dirty="0" smtClean="0"/>
              <a:t>40 Participants (17.4%)</a:t>
            </a:r>
            <a:endParaRPr lang="en-US" dirty="0" smtClean="0"/>
          </a:p>
          <a:p>
            <a:pPr lvl="1"/>
            <a:r>
              <a:rPr lang="en-US" dirty="0" smtClean="0"/>
              <a:t>Collegiate aviation student body</a:t>
            </a:r>
          </a:p>
          <a:p>
            <a:pPr lvl="2"/>
            <a:r>
              <a:rPr lang="en-US" dirty="0" smtClean="0"/>
              <a:t>Aviation Technologies</a:t>
            </a:r>
          </a:p>
          <a:p>
            <a:pPr lvl="2"/>
            <a:r>
              <a:rPr lang="en-US" dirty="0" smtClean="0"/>
              <a:t>Aviation Flight</a:t>
            </a:r>
          </a:p>
          <a:p>
            <a:pPr lvl="2"/>
            <a:r>
              <a:rPr lang="en-US" dirty="0" smtClean="0"/>
              <a:t>Aviation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623234"/>
              </p:ext>
            </p:extLst>
          </p:nvPr>
        </p:nvGraphicFramePr>
        <p:xfrm>
          <a:off x="336176" y="349624"/>
          <a:ext cx="11470342" cy="622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2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Paths to Aviation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9258" y="1690689"/>
          <a:ext cx="10584543" cy="417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6743"/>
                <a:gridCol w="5257800"/>
              </a:tblGrid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Member of the family involved in aviation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Spoke to aircraft pilots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Introduced at a young 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WWII Literature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Member of the family worked for an airline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Military Service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Video Games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Member of the family served in the military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Commercial Air Travel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Experience in and around an airport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Aviation Camps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Youth Group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Air Shows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 School Advisor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United</a:t>
                      </a:r>
                      <a:r>
                        <a:rPr lang="en-US" sz="2000" u="none" strike="noStrike" baseline="0" dirty="0" smtClean="0">
                          <a:effectLst/>
                          <a:latin typeface="+mn-lt"/>
                        </a:rPr>
                        <a:t> Airlines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Career 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Day/Campus Visit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Watching aircraft fly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General Aviation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Family took them to work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Introductory/Discovery 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Flight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010733"/>
              </p:ext>
            </p:extLst>
          </p:nvPr>
        </p:nvGraphicFramePr>
        <p:xfrm>
          <a:off x="116114" y="333588"/>
          <a:ext cx="11959771" cy="65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9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7532" r="7408" b="9618"/>
          <a:stretch/>
        </p:blipFill>
        <p:spPr>
          <a:xfrm>
            <a:off x="812800" y="378937"/>
            <a:ext cx="10798629" cy="6321610"/>
          </a:xfrm>
          <a:prstGeom prst="rect">
            <a:avLst/>
          </a:prstGeom>
        </p:spPr>
      </p:pic>
      <p:sp>
        <p:nvSpPr>
          <p:cNvPr id="5" name="Text Box 12"/>
          <p:cNvSpPr txBox="1"/>
          <p:nvPr/>
        </p:nvSpPr>
        <p:spPr>
          <a:xfrm>
            <a:off x="5610102" y="1309418"/>
            <a:ext cx="5377213" cy="46132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36" b="1" u="sng" dirty="0">
                <a:latin typeface="Times New Roman" charset="0"/>
                <a:ea typeface="Calibri" charset="0"/>
                <a:cs typeface="Times New Roman" charset="0"/>
              </a:rPr>
              <a:t>College Choice </a:t>
            </a:r>
            <a:r>
              <a:rPr lang="en-US" sz="1636" b="1" u="sng" dirty="0" smtClean="0">
                <a:latin typeface="Times New Roman" charset="0"/>
                <a:ea typeface="Calibri" charset="0"/>
                <a:cs typeface="Times New Roman" charset="0"/>
              </a:rPr>
              <a:t>Model </a:t>
            </a:r>
            <a:r>
              <a:rPr lang="en-US" sz="1364" dirty="0" smtClean="0">
                <a:latin typeface="Times New Roman" charset="0"/>
                <a:ea typeface="Calibri" charset="0"/>
                <a:cs typeface="Times New Roman" charset="0"/>
              </a:rPr>
              <a:t>(</a:t>
            </a:r>
            <a:r>
              <a:rPr lang="en-US" sz="1364" dirty="0" err="1" smtClean="0">
                <a:latin typeface="Times New Roman" charset="0"/>
                <a:ea typeface="Calibri" charset="0"/>
                <a:cs typeface="Times New Roman" charset="0"/>
              </a:rPr>
              <a:t>Hossleer</a:t>
            </a:r>
            <a:r>
              <a:rPr lang="en-US" sz="1364" dirty="0" smtClean="0">
                <a:latin typeface="Times New Roman" charset="0"/>
                <a:ea typeface="Calibri" charset="0"/>
                <a:cs typeface="Times New Roman" charset="0"/>
              </a:rPr>
              <a:t>, Braxton, </a:t>
            </a:r>
            <a:r>
              <a:rPr lang="en-US" sz="1364" dirty="0" err="1" smtClean="0">
                <a:latin typeface="Times New Roman" charset="0"/>
                <a:ea typeface="Calibri" charset="0"/>
                <a:cs typeface="Times New Roman" charset="0"/>
              </a:rPr>
              <a:t>Coopersmith</a:t>
            </a:r>
            <a:r>
              <a:rPr lang="en-US" sz="1364" dirty="0" smtClean="0">
                <a:latin typeface="Times New Roman" charset="0"/>
                <a:ea typeface="Calibri" charset="0"/>
                <a:cs typeface="Times New Roman" charset="0"/>
              </a:rPr>
              <a:t>, 1989)</a:t>
            </a:r>
          </a:p>
        </p:txBody>
      </p:sp>
    </p:spTree>
    <p:extLst>
      <p:ext uri="{BB962C8B-B14F-4D97-AF65-F5344CB8AC3E}">
        <p14:creationId xmlns:p14="http://schemas.microsoft.com/office/powerpoint/2010/main" val="15961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202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Finding Future Aviators </vt:lpstr>
      <vt:lpstr>PowerPoint Presentation</vt:lpstr>
      <vt:lpstr>PowerPoint Presentation</vt:lpstr>
      <vt:lpstr>Research Design</vt:lpstr>
      <vt:lpstr>PowerPoint Presentation</vt:lpstr>
      <vt:lpstr>Results – Paths to Aviation</vt:lpstr>
      <vt:lpstr>PowerPoint Presentation</vt:lpstr>
      <vt:lpstr>PowerPoint Presentation</vt:lpstr>
      <vt:lpstr>Questions?</vt:lpstr>
    </vt:vector>
  </TitlesOfParts>
  <Company>SIU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Future Aviators</dc:title>
  <dc:creator>Matthew Jason Romero</dc:creator>
  <cp:lastModifiedBy>Matthew Jason Romero</cp:lastModifiedBy>
  <cp:revision>11</cp:revision>
  <dcterms:created xsi:type="dcterms:W3CDTF">2018-03-20T22:32:37Z</dcterms:created>
  <dcterms:modified xsi:type="dcterms:W3CDTF">2018-03-21T00:36:10Z</dcterms:modified>
</cp:coreProperties>
</file>