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6" d="100"/>
          <a:sy n="106" d="100"/>
        </p:scale>
        <p:origin x="180"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6AC3EB-5414-43D2-88E0-E19B57C3CD8E}"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413F6-DE59-4D51-93F6-D78BB7BDB58D}" type="slidenum">
              <a:rPr lang="en-US" smtClean="0"/>
              <a:t>‹#›</a:t>
            </a:fld>
            <a:endParaRPr lang="en-US"/>
          </a:p>
        </p:txBody>
      </p:sp>
    </p:spTree>
    <p:extLst>
      <p:ext uri="{BB962C8B-B14F-4D97-AF65-F5344CB8AC3E}">
        <p14:creationId xmlns:p14="http://schemas.microsoft.com/office/powerpoint/2010/main" val="845728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6AC3EB-5414-43D2-88E0-E19B57C3CD8E}"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413F6-DE59-4D51-93F6-D78BB7BDB58D}" type="slidenum">
              <a:rPr lang="en-US" smtClean="0"/>
              <a:t>‹#›</a:t>
            </a:fld>
            <a:endParaRPr lang="en-US"/>
          </a:p>
        </p:txBody>
      </p:sp>
    </p:spTree>
    <p:extLst>
      <p:ext uri="{BB962C8B-B14F-4D97-AF65-F5344CB8AC3E}">
        <p14:creationId xmlns:p14="http://schemas.microsoft.com/office/powerpoint/2010/main" val="107658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6AC3EB-5414-43D2-88E0-E19B57C3CD8E}"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413F6-DE59-4D51-93F6-D78BB7BDB58D}" type="slidenum">
              <a:rPr lang="en-US" smtClean="0"/>
              <a:t>‹#›</a:t>
            </a:fld>
            <a:endParaRPr lang="en-US"/>
          </a:p>
        </p:txBody>
      </p:sp>
    </p:spTree>
    <p:extLst>
      <p:ext uri="{BB962C8B-B14F-4D97-AF65-F5344CB8AC3E}">
        <p14:creationId xmlns:p14="http://schemas.microsoft.com/office/powerpoint/2010/main" val="2722979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6AC3EB-5414-43D2-88E0-E19B57C3CD8E}"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413F6-DE59-4D51-93F6-D78BB7BDB58D}" type="slidenum">
              <a:rPr lang="en-US" smtClean="0"/>
              <a:t>‹#›</a:t>
            </a:fld>
            <a:endParaRPr lang="en-US"/>
          </a:p>
        </p:txBody>
      </p:sp>
    </p:spTree>
    <p:extLst>
      <p:ext uri="{BB962C8B-B14F-4D97-AF65-F5344CB8AC3E}">
        <p14:creationId xmlns:p14="http://schemas.microsoft.com/office/powerpoint/2010/main" val="421102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B6AC3EB-5414-43D2-88E0-E19B57C3CD8E}"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413F6-DE59-4D51-93F6-D78BB7BDB58D}" type="slidenum">
              <a:rPr lang="en-US" smtClean="0"/>
              <a:t>‹#›</a:t>
            </a:fld>
            <a:endParaRPr lang="en-US"/>
          </a:p>
        </p:txBody>
      </p:sp>
    </p:spTree>
    <p:extLst>
      <p:ext uri="{BB962C8B-B14F-4D97-AF65-F5344CB8AC3E}">
        <p14:creationId xmlns:p14="http://schemas.microsoft.com/office/powerpoint/2010/main" val="4001589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6AC3EB-5414-43D2-88E0-E19B57C3CD8E}" type="datetimeFigureOut">
              <a:rPr lang="en-US" smtClean="0"/>
              <a:t>3/16/2018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B413F6-DE59-4D51-93F6-D78BB7BDB58D}" type="slidenum">
              <a:rPr lang="en-US" smtClean="0"/>
              <a:t>‹#›</a:t>
            </a:fld>
            <a:endParaRPr lang="en-US"/>
          </a:p>
        </p:txBody>
      </p:sp>
    </p:spTree>
    <p:extLst>
      <p:ext uri="{BB962C8B-B14F-4D97-AF65-F5344CB8AC3E}">
        <p14:creationId xmlns:p14="http://schemas.microsoft.com/office/powerpoint/2010/main" val="3892514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6AC3EB-5414-43D2-88E0-E19B57C3CD8E}" type="datetimeFigureOut">
              <a:rPr lang="en-US" smtClean="0"/>
              <a:t>3/16/2018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B413F6-DE59-4D51-93F6-D78BB7BDB58D}" type="slidenum">
              <a:rPr lang="en-US" smtClean="0"/>
              <a:t>‹#›</a:t>
            </a:fld>
            <a:endParaRPr lang="en-US"/>
          </a:p>
        </p:txBody>
      </p:sp>
    </p:spTree>
    <p:extLst>
      <p:ext uri="{BB962C8B-B14F-4D97-AF65-F5344CB8AC3E}">
        <p14:creationId xmlns:p14="http://schemas.microsoft.com/office/powerpoint/2010/main" val="234803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6AC3EB-5414-43D2-88E0-E19B57C3CD8E}" type="datetimeFigureOut">
              <a:rPr lang="en-US" smtClean="0"/>
              <a:t>3/16/2018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B413F6-DE59-4D51-93F6-D78BB7BDB58D}" type="slidenum">
              <a:rPr lang="en-US" smtClean="0"/>
              <a:t>‹#›</a:t>
            </a:fld>
            <a:endParaRPr lang="en-US"/>
          </a:p>
        </p:txBody>
      </p:sp>
    </p:spTree>
    <p:extLst>
      <p:ext uri="{BB962C8B-B14F-4D97-AF65-F5344CB8AC3E}">
        <p14:creationId xmlns:p14="http://schemas.microsoft.com/office/powerpoint/2010/main" val="2755093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6AC3EB-5414-43D2-88E0-E19B57C3CD8E}" type="datetimeFigureOut">
              <a:rPr lang="en-US" smtClean="0"/>
              <a:t>3/16/2018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B413F6-DE59-4D51-93F6-D78BB7BDB58D}" type="slidenum">
              <a:rPr lang="en-US" smtClean="0"/>
              <a:t>‹#›</a:t>
            </a:fld>
            <a:endParaRPr lang="en-US"/>
          </a:p>
        </p:txBody>
      </p:sp>
    </p:spTree>
    <p:extLst>
      <p:ext uri="{BB962C8B-B14F-4D97-AF65-F5344CB8AC3E}">
        <p14:creationId xmlns:p14="http://schemas.microsoft.com/office/powerpoint/2010/main" val="2728421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B6AC3EB-5414-43D2-88E0-E19B57C3CD8E}" type="datetimeFigureOut">
              <a:rPr lang="en-US" smtClean="0"/>
              <a:t>3/16/2018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B413F6-DE59-4D51-93F6-D78BB7BDB58D}" type="slidenum">
              <a:rPr lang="en-US" smtClean="0"/>
              <a:t>‹#›</a:t>
            </a:fld>
            <a:endParaRPr lang="en-US"/>
          </a:p>
        </p:txBody>
      </p:sp>
    </p:spTree>
    <p:extLst>
      <p:ext uri="{BB962C8B-B14F-4D97-AF65-F5344CB8AC3E}">
        <p14:creationId xmlns:p14="http://schemas.microsoft.com/office/powerpoint/2010/main" val="904030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B6AC3EB-5414-43D2-88E0-E19B57C3CD8E}" type="datetimeFigureOut">
              <a:rPr lang="en-US" smtClean="0"/>
              <a:t>3/16/2018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B413F6-DE59-4D51-93F6-D78BB7BDB58D}" type="slidenum">
              <a:rPr lang="en-US" smtClean="0"/>
              <a:t>‹#›</a:t>
            </a:fld>
            <a:endParaRPr lang="en-US"/>
          </a:p>
        </p:txBody>
      </p:sp>
    </p:spTree>
    <p:extLst>
      <p:ext uri="{BB962C8B-B14F-4D97-AF65-F5344CB8AC3E}">
        <p14:creationId xmlns:p14="http://schemas.microsoft.com/office/powerpoint/2010/main" val="2965943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6AC3EB-5414-43D2-88E0-E19B57C3CD8E}" type="datetimeFigureOut">
              <a:rPr lang="en-US" smtClean="0"/>
              <a:t>3/16/2018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B413F6-DE59-4D51-93F6-D78BB7BDB58D}" type="slidenum">
              <a:rPr lang="en-US" smtClean="0"/>
              <a:t>‹#›</a:t>
            </a:fld>
            <a:endParaRPr lang="en-US"/>
          </a:p>
        </p:txBody>
      </p:sp>
    </p:spTree>
    <p:extLst>
      <p:ext uri="{BB962C8B-B14F-4D97-AF65-F5344CB8AC3E}">
        <p14:creationId xmlns:p14="http://schemas.microsoft.com/office/powerpoint/2010/main" val="1197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274617"/>
          </a:xfrm>
          <a:solidFill>
            <a:schemeClr val="tx1"/>
          </a:solidFill>
        </p:spPr>
        <p:txBody>
          <a:bodyPr>
            <a:normAutofit fontScale="90000"/>
          </a:bodyPr>
          <a:lstStyle/>
          <a:p>
            <a:pPr algn="ctr"/>
            <a:r>
              <a:rPr lang="en-US" sz="3600" dirty="0" smtClean="0">
                <a:solidFill>
                  <a:schemeClr val="accent6">
                    <a:lumMod val="40000"/>
                    <a:lumOff val="60000"/>
                  </a:schemeClr>
                </a:solidFill>
              </a:rPr>
              <a:t/>
            </a:r>
            <a:br>
              <a:rPr lang="en-US" sz="3600" dirty="0" smtClean="0">
                <a:solidFill>
                  <a:schemeClr val="accent6">
                    <a:lumMod val="40000"/>
                    <a:lumOff val="60000"/>
                  </a:schemeClr>
                </a:solidFill>
              </a:rPr>
            </a:br>
            <a:r>
              <a:rPr lang="en-US" sz="3600" dirty="0" smtClean="0">
                <a:solidFill>
                  <a:schemeClr val="accent6">
                    <a:lumMod val="40000"/>
                    <a:lumOff val="60000"/>
                  </a:schemeClr>
                </a:solidFill>
                <a:latin typeface="Arial Narrow" panose="020B0606020202030204" pitchFamily="34" charset="0"/>
              </a:rPr>
              <a:t>Millennials, Health Care Management, and Mortuary Science</a:t>
            </a:r>
            <a:br>
              <a:rPr lang="en-US" sz="3600" dirty="0" smtClean="0">
                <a:solidFill>
                  <a:schemeClr val="accent6">
                    <a:lumMod val="40000"/>
                    <a:lumOff val="60000"/>
                  </a:schemeClr>
                </a:solidFill>
                <a:latin typeface="Arial Narrow" panose="020B0606020202030204" pitchFamily="34" charset="0"/>
              </a:rPr>
            </a:br>
            <a:r>
              <a:rPr lang="en-US" sz="1800" b="1" dirty="0">
                <a:solidFill>
                  <a:schemeClr val="accent6">
                    <a:lumMod val="40000"/>
                    <a:lumOff val="60000"/>
                  </a:schemeClr>
                </a:solidFill>
                <a:latin typeface="Arial Narrow" panose="020B0606020202030204" pitchFamily="34" charset="0"/>
              </a:rPr>
              <a:t>Robert Rados</a:t>
            </a:r>
            <a:r>
              <a:rPr lang="en-US" sz="1800" dirty="0">
                <a:solidFill>
                  <a:schemeClr val="accent6">
                    <a:lumMod val="40000"/>
                    <a:lumOff val="60000"/>
                  </a:schemeClr>
                </a:solidFill>
                <a:latin typeface="Arial Narrow" panose="020B0606020202030204" pitchFamily="34" charset="0"/>
              </a:rPr>
              <a:t>, Assistant Professor, Health Care Management, SIU</a:t>
            </a:r>
            <a:br>
              <a:rPr lang="en-US" sz="1800" dirty="0">
                <a:solidFill>
                  <a:schemeClr val="accent6">
                    <a:lumMod val="40000"/>
                    <a:lumOff val="60000"/>
                  </a:schemeClr>
                </a:solidFill>
                <a:latin typeface="Arial Narrow" panose="020B0606020202030204" pitchFamily="34" charset="0"/>
              </a:rPr>
            </a:br>
            <a:r>
              <a:rPr lang="en-US" sz="1800" b="1" dirty="0">
                <a:solidFill>
                  <a:schemeClr val="accent6">
                    <a:lumMod val="40000"/>
                    <a:lumOff val="60000"/>
                  </a:schemeClr>
                </a:solidFill>
                <a:latin typeface="Arial Narrow" panose="020B0606020202030204" pitchFamily="34" charset="0"/>
              </a:rPr>
              <a:t>Anthony T. Fleege</a:t>
            </a:r>
            <a:r>
              <a:rPr lang="en-US" sz="1800" dirty="0">
                <a:solidFill>
                  <a:schemeClr val="accent6">
                    <a:lumMod val="40000"/>
                    <a:lumOff val="60000"/>
                  </a:schemeClr>
                </a:solidFill>
                <a:latin typeface="Arial Narrow" panose="020B0606020202030204" pitchFamily="34" charset="0"/>
              </a:rPr>
              <a:t>, Associate Professor of Mortuary Science, SIU</a:t>
            </a:r>
            <a:br>
              <a:rPr lang="en-US" sz="1800" dirty="0">
                <a:solidFill>
                  <a:schemeClr val="accent6">
                    <a:lumMod val="40000"/>
                    <a:lumOff val="60000"/>
                  </a:schemeClr>
                </a:solidFill>
                <a:latin typeface="Arial Narrow" panose="020B0606020202030204" pitchFamily="34" charset="0"/>
              </a:rPr>
            </a:br>
            <a:r>
              <a:rPr lang="en-US" sz="1800" b="1" dirty="0">
                <a:solidFill>
                  <a:schemeClr val="accent6">
                    <a:lumMod val="40000"/>
                    <a:lumOff val="60000"/>
                  </a:schemeClr>
                </a:solidFill>
                <a:latin typeface="Arial Narrow" panose="020B0606020202030204" pitchFamily="34" charset="0"/>
              </a:rPr>
              <a:t>Abel Salazar</a:t>
            </a:r>
            <a:r>
              <a:rPr lang="en-US" sz="1800" dirty="0">
                <a:solidFill>
                  <a:schemeClr val="accent6">
                    <a:lumMod val="40000"/>
                    <a:lumOff val="60000"/>
                  </a:schemeClr>
                </a:solidFill>
                <a:latin typeface="Arial Narrow" panose="020B0606020202030204" pitchFamily="34" charset="0"/>
              </a:rPr>
              <a:t>, Clinical Instructor of Mortuary Science, SIU</a:t>
            </a:r>
            <a:br>
              <a:rPr lang="en-US" sz="1800" dirty="0">
                <a:solidFill>
                  <a:schemeClr val="accent6">
                    <a:lumMod val="40000"/>
                    <a:lumOff val="60000"/>
                  </a:schemeClr>
                </a:solidFill>
                <a:latin typeface="Arial Narrow" panose="020B0606020202030204" pitchFamily="34" charset="0"/>
              </a:rPr>
            </a:br>
            <a:r>
              <a:rPr lang="en-US" sz="2200" dirty="0" smtClean="0">
                <a:solidFill>
                  <a:schemeClr val="accent6">
                    <a:lumMod val="40000"/>
                    <a:lumOff val="60000"/>
                  </a:schemeClr>
                </a:solidFill>
              </a:rPr>
              <a:t/>
            </a:r>
            <a:br>
              <a:rPr lang="en-US" sz="2200" dirty="0" smtClean="0">
                <a:solidFill>
                  <a:schemeClr val="accent6">
                    <a:lumMod val="40000"/>
                    <a:lumOff val="60000"/>
                  </a:schemeClr>
                </a:solidFill>
              </a:rPr>
            </a:br>
            <a:endParaRPr lang="en-US" sz="2200" dirty="0">
              <a:solidFill>
                <a:schemeClr val="accent6">
                  <a:lumMod val="40000"/>
                  <a:lumOff val="60000"/>
                </a:schemeClr>
              </a:solidFill>
            </a:endParaRPr>
          </a:p>
        </p:txBody>
      </p:sp>
      <p:sp>
        <p:nvSpPr>
          <p:cNvPr id="3" name="Content Placeholder 2"/>
          <p:cNvSpPr>
            <a:spLocks noGrp="1"/>
          </p:cNvSpPr>
          <p:nvPr>
            <p:ph idx="1"/>
          </p:nvPr>
        </p:nvSpPr>
        <p:spPr>
          <a:xfrm>
            <a:off x="0" y="1274618"/>
            <a:ext cx="12192000" cy="5583382"/>
          </a:xfrm>
          <a:solidFill>
            <a:schemeClr val="accent2">
              <a:lumMod val="40000"/>
              <a:lumOff val="60000"/>
            </a:schemeClr>
          </a:solidFill>
          <a:ln w="76200">
            <a:noFill/>
          </a:ln>
        </p:spPr>
        <p:txBody>
          <a:bodyPr>
            <a:normAutofit/>
          </a:bodyPr>
          <a:lstStyle/>
          <a:p>
            <a:pPr marL="0" indent="0">
              <a:buNone/>
            </a:pPr>
            <a:endParaRPr lang="en-US" sz="600" b="1" dirty="0" smtClean="0">
              <a:latin typeface="Arial Narrow" panose="020B0606020202030204" pitchFamily="34" charset="0"/>
            </a:endParaRPr>
          </a:p>
          <a:p>
            <a:pPr marL="0" indent="0">
              <a:buNone/>
            </a:pPr>
            <a:r>
              <a:rPr lang="en-US" sz="2400" b="1" dirty="0" smtClean="0">
                <a:latin typeface="Arial Narrow" panose="020B0606020202030204" pitchFamily="34" charset="0"/>
              </a:rPr>
              <a:t>Health </a:t>
            </a:r>
            <a:r>
              <a:rPr lang="en-US" sz="2400" b="1" dirty="0">
                <a:latin typeface="Arial Narrow" panose="020B0606020202030204" pitchFamily="34" charset="0"/>
              </a:rPr>
              <a:t>Care Management </a:t>
            </a:r>
            <a:r>
              <a:rPr lang="en-US" sz="2400" dirty="0">
                <a:latin typeface="Arial Narrow" panose="020B0606020202030204" pitchFamily="34" charset="0"/>
              </a:rPr>
              <a:t>and </a:t>
            </a:r>
            <a:r>
              <a:rPr lang="en-US" sz="2400" b="1" dirty="0" smtClean="0">
                <a:latin typeface="Arial Narrow" panose="020B0606020202030204" pitchFamily="34" charset="0"/>
              </a:rPr>
              <a:t>Mortuary </a:t>
            </a:r>
            <a:r>
              <a:rPr lang="en-US" sz="2400" b="1" dirty="0">
                <a:latin typeface="Arial Narrow" panose="020B0606020202030204" pitchFamily="34" charset="0"/>
              </a:rPr>
              <a:t>Science </a:t>
            </a:r>
            <a:r>
              <a:rPr lang="en-US" sz="2400" dirty="0">
                <a:latin typeface="Arial Narrow" panose="020B0606020202030204" pitchFamily="34" charset="0"/>
              </a:rPr>
              <a:t>have common concerns for support for dying persons and their families, within the hospice model of </a:t>
            </a:r>
            <a:r>
              <a:rPr lang="en-US" sz="2400" dirty="0" smtClean="0">
                <a:latin typeface="Arial Narrow" panose="020B0606020202030204" pitchFamily="34" charset="0"/>
              </a:rPr>
              <a:t>care. </a:t>
            </a:r>
          </a:p>
          <a:p>
            <a:pPr marL="0" indent="0">
              <a:buNone/>
            </a:pPr>
            <a:endParaRPr lang="en-US" sz="2400" dirty="0" smtClean="0">
              <a:latin typeface="Arial Narrow" panose="020B0606020202030204" pitchFamily="34" charset="0"/>
            </a:endParaRPr>
          </a:p>
          <a:p>
            <a:pPr>
              <a:buFont typeface="Wingdings" panose="05000000000000000000" pitchFamily="2" charset="2"/>
              <a:buChar char="Ø"/>
            </a:pPr>
            <a:r>
              <a:rPr lang="en-US" sz="2400" dirty="0" smtClean="0">
                <a:latin typeface="Arial Narrow" panose="020B0606020202030204" pitchFamily="34" charset="0"/>
              </a:rPr>
              <a:t>Traditional funerals </a:t>
            </a:r>
            <a:r>
              <a:rPr lang="en-US" sz="2400" dirty="0">
                <a:latin typeface="Arial Narrow" panose="020B0606020202030204" pitchFamily="34" charset="0"/>
              </a:rPr>
              <a:t>and </a:t>
            </a:r>
            <a:r>
              <a:rPr lang="en-US" sz="2400" dirty="0" smtClean="0">
                <a:latin typeface="Arial Narrow" panose="020B0606020202030204" pitchFamily="34" charset="0"/>
              </a:rPr>
              <a:t>the process </a:t>
            </a:r>
            <a:r>
              <a:rPr lang="en-US" sz="2400" dirty="0">
                <a:latin typeface="Arial Narrow" panose="020B0606020202030204" pitchFamily="34" charset="0"/>
              </a:rPr>
              <a:t>of interacting with families has </a:t>
            </a:r>
            <a:r>
              <a:rPr lang="en-US" sz="2400" dirty="0" smtClean="0">
                <a:latin typeface="Arial Narrow" panose="020B0606020202030204" pitchFamily="34" charset="0"/>
              </a:rPr>
              <a:t>                                                       evolved </a:t>
            </a:r>
            <a:r>
              <a:rPr lang="en-US" sz="2400" dirty="0">
                <a:latin typeface="Arial Narrow" panose="020B0606020202030204" pitchFamily="34" charset="0"/>
              </a:rPr>
              <a:t>over time, </a:t>
            </a:r>
            <a:r>
              <a:rPr lang="en-US" sz="2400" dirty="0" smtClean="0">
                <a:latin typeface="Arial Narrow" panose="020B0606020202030204" pitchFamily="34" charset="0"/>
              </a:rPr>
              <a:t>including business related issues </a:t>
            </a:r>
            <a:r>
              <a:rPr lang="en-US" sz="2400" dirty="0">
                <a:latin typeface="Arial Narrow" panose="020B0606020202030204" pitchFamily="34" charset="0"/>
              </a:rPr>
              <a:t>and </a:t>
            </a:r>
            <a:r>
              <a:rPr lang="en-US" sz="2400" dirty="0" smtClean="0">
                <a:latin typeface="Arial Narrow" panose="020B0606020202030204" pitchFamily="34" charset="0"/>
              </a:rPr>
              <a:t>                                                                      consumer </a:t>
            </a:r>
            <a:r>
              <a:rPr lang="en-US" sz="2400" dirty="0">
                <a:latin typeface="Arial Narrow" panose="020B0606020202030204" pitchFamily="34" charset="0"/>
              </a:rPr>
              <a:t>related </a:t>
            </a:r>
            <a:r>
              <a:rPr lang="en-US" sz="2400" dirty="0" smtClean="0">
                <a:latin typeface="Arial Narrow" panose="020B0606020202030204" pitchFamily="34" charset="0"/>
              </a:rPr>
              <a:t>motivations </a:t>
            </a:r>
            <a:r>
              <a:rPr lang="en-US" sz="2000" dirty="0">
                <a:latin typeface="Arial Narrow" panose="020B0606020202030204" pitchFamily="34" charset="0"/>
              </a:rPr>
              <a:t>(Beard, &amp; Burger, 2017). </a:t>
            </a:r>
            <a:endParaRPr lang="en-US" sz="2000" dirty="0" smtClean="0">
              <a:latin typeface="Arial Narrow" panose="020B0606020202030204" pitchFamily="34" charset="0"/>
            </a:endParaRPr>
          </a:p>
          <a:p>
            <a:pPr>
              <a:buFont typeface="Wingdings" panose="05000000000000000000" pitchFamily="2" charset="2"/>
              <a:buChar char="Ø"/>
            </a:pPr>
            <a:r>
              <a:rPr lang="en-US" sz="2400" dirty="0" smtClean="0">
                <a:latin typeface="Arial Narrow" panose="020B0606020202030204" pitchFamily="34" charset="0"/>
              </a:rPr>
              <a:t>There exists a question of Alignment of changing traditions/differences in death attitudes, and practices of </a:t>
            </a:r>
            <a:r>
              <a:rPr lang="en-US" sz="2400" dirty="0" smtClean="0">
                <a:latin typeface="Arial Narrow" panose="020B0606020202030204" pitchFamily="34" charset="0"/>
              </a:rPr>
              <a:t>“Millennials” as </a:t>
            </a:r>
            <a:r>
              <a:rPr lang="en-US" sz="2400" dirty="0" smtClean="0">
                <a:latin typeface="Arial Narrow" panose="020B0606020202030204" pitchFamily="34" charset="0"/>
              </a:rPr>
              <a:t>consumers of Hospice &amp; Funeral </a:t>
            </a:r>
            <a:r>
              <a:rPr lang="en-US" sz="2400" dirty="0" smtClean="0">
                <a:latin typeface="Arial Narrow" panose="020B0606020202030204" pitchFamily="34" charset="0"/>
              </a:rPr>
              <a:t>S</a:t>
            </a:r>
            <a:r>
              <a:rPr lang="en-US" sz="2400" dirty="0" smtClean="0">
                <a:latin typeface="Arial Narrow" panose="020B0606020202030204" pitchFamily="34" charset="0"/>
              </a:rPr>
              <a:t>ervices </a:t>
            </a:r>
            <a:r>
              <a:rPr lang="en-US" sz="2000" dirty="0" smtClean="0">
                <a:latin typeface="Arial Narrow" panose="020B0606020202030204" pitchFamily="34" charset="0"/>
              </a:rPr>
              <a:t>(Harvell, 2017).</a:t>
            </a:r>
          </a:p>
          <a:p>
            <a:pPr>
              <a:buFont typeface="Wingdings" panose="05000000000000000000" pitchFamily="2" charset="2"/>
              <a:buChar char="Ø"/>
            </a:pPr>
            <a:r>
              <a:rPr lang="en-US" sz="2400" dirty="0" smtClean="0">
                <a:latin typeface="Arial Narrow" panose="020B0606020202030204" pitchFamily="34" charset="0"/>
              </a:rPr>
              <a:t>Maladaptive </a:t>
            </a:r>
            <a:r>
              <a:rPr lang="en-US" sz="2400" dirty="0">
                <a:latin typeface="Arial Narrow" panose="020B0606020202030204" pitchFamily="34" charset="0"/>
              </a:rPr>
              <a:t>DSM-5 diagnosis category or </a:t>
            </a:r>
            <a:r>
              <a:rPr lang="en-US" sz="2400" dirty="0" smtClean="0">
                <a:latin typeface="Arial Narrow" panose="020B0606020202030204" pitchFamily="34" charset="0"/>
              </a:rPr>
              <a:t>“Persistent </a:t>
            </a:r>
            <a:r>
              <a:rPr lang="en-US" sz="2400" dirty="0">
                <a:latin typeface="Arial Narrow" panose="020B0606020202030204" pitchFamily="34" charset="0"/>
              </a:rPr>
              <a:t>complex </a:t>
            </a:r>
            <a:r>
              <a:rPr lang="en-US" sz="2400" dirty="0" smtClean="0">
                <a:latin typeface="Arial Narrow" panose="020B0606020202030204" pitchFamily="34" charset="0"/>
              </a:rPr>
              <a:t>bereavement-related </a:t>
            </a:r>
            <a:r>
              <a:rPr lang="en-US" sz="2400" dirty="0">
                <a:latin typeface="Arial Narrow" panose="020B0606020202030204" pitchFamily="34" charset="0"/>
              </a:rPr>
              <a:t>disorder” </a:t>
            </a:r>
            <a:r>
              <a:rPr lang="en-US" sz="2400" dirty="0" smtClean="0">
                <a:latin typeface="Arial Narrow" panose="020B0606020202030204" pitchFamily="34" charset="0"/>
              </a:rPr>
              <a:t>is associated </a:t>
            </a:r>
            <a:r>
              <a:rPr lang="en-US" sz="2400" dirty="0">
                <a:latin typeface="Arial Narrow" panose="020B0606020202030204" pitchFamily="34" charset="0"/>
              </a:rPr>
              <a:t>with many factors</a:t>
            </a:r>
            <a:r>
              <a:rPr lang="en-US" sz="2400" dirty="0" smtClean="0">
                <a:latin typeface="Arial Narrow" panose="020B0606020202030204" pitchFamily="34" charset="0"/>
              </a:rPr>
              <a:t>, but </a:t>
            </a:r>
            <a:r>
              <a:rPr lang="en-US" sz="2400" dirty="0">
                <a:latin typeface="Arial Narrow" panose="020B0606020202030204" pitchFamily="34" charset="0"/>
              </a:rPr>
              <a:t>centers on </a:t>
            </a:r>
            <a:r>
              <a:rPr lang="en-US" sz="2400" dirty="0" smtClean="0">
                <a:latin typeface="Arial Narrow" panose="020B0606020202030204" pitchFamily="34" charset="0"/>
              </a:rPr>
              <a:t>understanding the </a:t>
            </a:r>
            <a:r>
              <a:rPr lang="en-US" sz="2400" dirty="0">
                <a:latin typeface="Arial Narrow" panose="020B0606020202030204" pitchFamily="34" charset="0"/>
              </a:rPr>
              <a:t>sensitivity and differences in death attitudes </a:t>
            </a:r>
            <a:r>
              <a:rPr lang="en-US" sz="2000" dirty="0">
                <a:latin typeface="Arial Narrow" panose="020B0606020202030204" pitchFamily="34" charset="0"/>
              </a:rPr>
              <a:t>(Bassett, 2017). </a:t>
            </a:r>
            <a:endParaRPr lang="en-US" sz="2000" dirty="0" smtClean="0">
              <a:latin typeface="Arial Narrow" panose="020B0606020202030204" pitchFamily="34" charset="0"/>
            </a:endParaRPr>
          </a:p>
          <a:p>
            <a:endParaRPr lang="en-US" dirty="0">
              <a:latin typeface="Arial Narrow" panose="020B060602020203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08197" y="2049234"/>
            <a:ext cx="2312917" cy="1544992"/>
          </a:xfrm>
          <a:prstGeom prst="rect">
            <a:avLst/>
          </a:prstGeom>
          <a:ln w="38100">
            <a:solidFill>
              <a:schemeClr val="bg1"/>
            </a:solidFill>
          </a:ln>
        </p:spPr>
      </p:pic>
    </p:spTree>
    <p:extLst>
      <p:ext uri="{BB962C8B-B14F-4D97-AF65-F5344CB8AC3E}">
        <p14:creationId xmlns:p14="http://schemas.microsoft.com/office/powerpoint/2010/main" val="1713282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274617"/>
          </a:xfrm>
          <a:solidFill>
            <a:schemeClr val="tx1"/>
          </a:solidFill>
        </p:spPr>
        <p:txBody>
          <a:bodyPr>
            <a:normAutofit fontScale="90000"/>
          </a:bodyPr>
          <a:lstStyle/>
          <a:p>
            <a:pPr algn="ctr"/>
            <a:r>
              <a:rPr lang="en-US" sz="3600" dirty="0" smtClean="0">
                <a:solidFill>
                  <a:schemeClr val="accent6">
                    <a:lumMod val="40000"/>
                    <a:lumOff val="60000"/>
                  </a:schemeClr>
                </a:solidFill>
              </a:rPr>
              <a:t/>
            </a:r>
            <a:br>
              <a:rPr lang="en-US" sz="3600" dirty="0" smtClean="0">
                <a:solidFill>
                  <a:schemeClr val="accent6">
                    <a:lumMod val="40000"/>
                    <a:lumOff val="60000"/>
                  </a:schemeClr>
                </a:solidFill>
              </a:rPr>
            </a:br>
            <a:r>
              <a:rPr lang="en-US" sz="3100" dirty="0" smtClean="0">
                <a:solidFill>
                  <a:schemeClr val="accent6">
                    <a:lumMod val="40000"/>
                    <a:lumOff val="60000"/>
                  </a:schemeClr>
                </a:solidFill>
                <a:latin typeface="Arial Narrow" panose="020B0606020202030204" pitchFamily="34" charset="0"/>
              </a:rPr>
              <a:t>Millennials, Health Care Management, and Mortuary Science</a:t>
            </a:r>
            <a:br>
              <a:rPr lang="en-US" sz="3100" dirty="0" smtClean="0">
                <a:solidFill>
                  <a:schemeClr val="accent6">
                    <a:lumMod val="40000"/>
                    <a:lumOff val="60000"/>
                  </a:schemeClr>
                </a:solidFill>
                <a:latin typeface="Arial Narrow" panose="020B0606020202030204" pitchFamily="34" charset="0"/>
              </a:rPr>
            </a:br>
            <a:r>
              <a:rPr lang="en-US" sz="3100" dirty="0" smtClean="0">
                <a:solidFill>
                  <a:schemeClr val="accent6">
                    <a:lumMod val="40000"/>
                    <a:lumOff val="60000"/>
                  </a:schemeClr>
                </a:solidFill>
                <a:latin typeface="Arial Narrow" panose="020B0606020202030204" pitchFamily="34" charset="0"/>
              </a:rPr>
              <a:t/>
            </a:r>
            <a:br>
              <a:rPr lang="en-US" sz="3100" dirty="0" smtClean="0">
                <a:solidFill>
                  <a:schemeClr val="accent6">
                    <a:lumMod val="40000"/>
                    <a:lumOff val="60000"/>
                  </a:schemeClr>
                </a:solidFill>
                <a:latin typeface="Arial Narrow" panose="020B0606020202030204" pitchFamily="34" charset="0"/>
              </a:rPr>
            </a:br>
            <a:endParaRPr lang="en-US" sz="3100" dirty="0">
              <a:solidFill>
                <a:schemeClr val="accent6">
                  <a:lumMod val="40000"/>
                  <a:lumOff val="60000"/>
                </a:schemeClr>
              </a:solidFill>
              <a:latin typeface="Arial Narrow" panose="020B0606020202030204" pitchFamily="34" charset="0"/>
            </a:endParaRPr>
          </a:p>
        </p:txBody>
      </p:sp>
      <p:sp>
        <p:nvSpPr>
          <p:cNvPr id="3" name="Content Placeholder 2"/>
          <p:cNvSpPr>
            <a:spLocks noGrp="1"/>
          </p:cNvSpPr>
          <p:nvPr>
            <p:ph idx="1"/>
          </p:nvPr>
        </p:nvSpPr>
        <p:spPr>
          <a:xfrm>
            <a:off x="0" y="1274618"/>
            <a:ext cx="12192000" cy="5583382"/>
          </a:xfrm>
          <a:solidFill>
            <a:schemeClr val="accent2">
              <a:lumMod val="40000"/>
              <a:lumOff val="60000"/>
            </a:schemeClr>
          </a:solidFill>
          <a:ln w="76200">
            <a:noFill/>
          </a:ln>
        </p:spPr>
        <p:txBody>
          <a:bodyPr>
            <a:normAutofit/>
          </a:bodyPr>
          <a:lstStyle/>
          <a:p>
            <a:pPr marL="0" indent="0" fontAlgn="base">
              <a:buNone/>
            </a:pPr>
            <a:endParaRPr lang="en-US" sz="2000" dirty="0" smtClean="0">
              <a:latin typeface="Arial Narrow" panose="020B0606020202030204" pitchFamily="34" charset="0"/>
            </a:endParaRPr>
          </a:p>
          <a:p>
            <a:pPr marL="0" indent="0" fontAlgn="base">
              <a:buNone/>
            </a:pPr>
            <a:r>
              <a:rPr lang="en-US" sz="2000" b="1" u="sng" dirty="0" smtClean="0">
                <a:latin typeface="Arial Narrow" panose="020B0606020202030204" pitchFamily="34" charset="0"/>
              </a:rPr>
              <a:t>Generational </a:t>
            </a:r>
            <a:r>
              <a:rPr lang="en-US" sz="2000" b="1" u="sng" dirty="0">
                <a:latin typeface="Arial Narrow" panose="020B0606020202030204" pitchFamily="34" charset="0"/>
              </a:rPr>
              <a:t>changes </a:t>
            </a:r>
            <a:r>
              <a:rPr lang="en-US" sz="2000" b="1" u="sng" dirty="0" smtClean="0">
                <a:latin typeface="Arial Narrow" panose="020B0606020202030204" pitchFamily="34" charset="0"/>
              </a:rPr>
              <a:t>may </a:t>
            </a:r>
            <a:r>
              <a:rPr lang="en-US" sz="2000" b="1" u="sng" dirty="0">
                <a:latin typeface="Arial Narrow" panose="020B0606020202030204" pitchFamily="34" charset="0"/>
              </a:rPr>
              <a:t>likely effect </a:t>
            </a:r>
            <a:r>
              <a:rPr lang="en-US" sz="2000" b="1" u="sng" dirty="0" smtClean="0">
                <a:latin typeface="Arial Narrow" panose="020B0606020202030204" pitchFamily="34" charset="0"/>
              </a:rPr>
              <a:t>Hospice Care &amp; the Funeral Industry</a:t>
            </a:r>
            <a:r>
              <a:rPr lang="en-US" sz="2000" b="1" dirty="0" smtClean="0">
                <a:latin typeface="Arial Narrow" panose="020B0606020202030204" pitchFamily="34" charset="0"/>
              </a:rPr>
              <a:t>:</a:t>
            </a:r>
          </a:p>
          <a:p>
            <a:pPr fontAlgn="base">
              <a:buFont typeface="Wingdings" panose="05000000000000000000" pitchFamily="2" charset="2"/>
              <a:buChar char="ü"/>
            </a:pPr>
            <a:r>
              <a:rPr lang="en-US" sz="2000" dirty="0" smtClean="0">
                <a:latin typeface="Arial Narrow" panose="020B0606020202030204" pitchFamily="34" charset="0"/>
              </a:rPr>
              <a:t>What will Millennials expect when it comes to how death and dying are handled?</a:t>
            </a:r>
          </a:p>
          <a:p>
            <a:pPr fontAlgn="base">
              <a:buFont typeface="Wingdings" panose="05000000000000000000" pitchFamily="2" charset="2"/>
              <a:buChar char="ü"/>
            </a:pPr>
            <a:r>
              <a:rPr lang="en-US" sz="2000" dirty="0" smtClean="0">
                <a:latin typeface="Arial Narrow" panose="020B0606020202030204" pitchFamily="34" charset="0"/>
              </a:rPr>
              <a:t>How will end of life and Hospice </a:t>
            </a:r>
            <a:r>
              <a:rPr lang="en-US" sz="2000" dirty="0">
                <a:latin typeface="Arial Narrow" panose="020B0606020202030204" pitchFamily="34" charset="0"/>
              </a:rPr>
              <a:t>C</a:t>
            </a:r>
            <a:r>
              <a:rPr lang="en-US" sz="2000" dirty="0" smtClean="0">
                <a:latin typeface="Arial Narrow" panose="020B0606020202030204" pitchFamily="34" charset="0"/>
              </a:rPr>
              <a:t>are be effected?</a:t>
            </a:r>
          </a:p>
          <a:p>
            <a:pPr fontAlgn="base">
              <a:buFont typeface="Wingdings" panose="05000000000000000000" pitchFamily="2" charset="2"/>
              <a:buChar char="ü"/>
            </a:pPr>
            <a:r>
              <a:rPr lang="en-US" sz="2000" dirty="0" smtClean="0">
                <a:latin typeface="Arial Narrow" panose="020B0606020202030204" pitchFamily="34" charset="0"/>
              </a:rPr>
              <a:t>How will the Funeral Industry be effected?</a:t>
            </a:r>
            <a:endParaRPr lang="en-US" sz="2000" dirty="0">
              <a:latin typeface="Arial Narrow" panose="020B0606020202030204" pitchFamily="34" charset="0"/>
            </a:endParaRPr>
          </a:p>
          <a:p>
            <a:pPr fontAlgn="base">
              <a:buFont typeface="Wingdings" panose="05000000000000000000" pitchFamily="2" charset="2"/>
              <a:buChar char="ü"/>
            </a:pPr>
            <a:r>
              <a:rPr lang="en-US" sz="2000" dirty="0" smtClean="0">
                <a:latin typeface="Arial Narrow" panose="020B0606020202030204" pitchFamily="34" charset="0"/>
              </a:rPr>
              <a:t>How will </a:t>
            </a:r>
            <a:r>
              <a:rPr lang="en-US" sz="2000" dirty="0">
                <a:latin typeface="Arial Narrow" panose="020B0606020202030204" pitchFamily="34" charset="0"/>
              </a:rPr>
              <a:t>academic programs be effected by future changes</a:t>
            </a:r>
            <a:r>
              <a:rPr lang="en-US" sz="2000" dirty="0" smtClean="0">
                <a:latin typeface="Arial Narrow" panose="020B0606020202030204" pitchFamily="34" charset="0"/>
              </a:rPr>
              <a:t>?</a:t>
            </a:r>
          </a:p>
          <a:p>
            <a:pPr fontAlgn="base">
              <a:buFont typeface="Wingdings" panose="05000000000000000000" pitchFamily="2" charset="2"/>
              <a:buChar char="ü"/>
            </a:pPr>
            <a:endParaRPr lang="en-US" sz="2000" dirty="0">
              <a:latin typeface="Arial Narrow" panose="020B0606020202030204" pitchFamily="34" charset="0"/>
            </a:endParaRPr>
          </a:p>
          <a:p>
            <a:pPr marL="0" indent="0" fontAlgn="base">
              <a:buNone/>
            </a:pPr>
            <a:r>
              <a:rPr lang="en-US" sz="2000" b="1" u="sng" dirty="0">
                <a:latin typeface="Arial Narrow" panose="020B0606020202030204" pitchFamily="34" charset="0"/>
              </a:rPr>
              <a:t>Proposed Methodology</a:t>
            </a:r>
            <a:endParaRPr lang="en-US" b="1" u="sng" dirty="0">
              <a:latin typeface="Arial Narrow" panose="020B0606020202030204" pitchFamily="34" charset="0"/>
            </a:endParaRPr>
          </a:p>
          <a:p>
            <a:pPr fontAlgn="base"/>
            <a:r>
              <a:rPr lang="en-US" sz="2000" dirty="0">
                <a:latin typeface="Arial Narrow" panose="020B0606020202030204" pitchFamily="34" charset="0"/>
              </a:rPr>
              <a:t>S</a:t>
            </a:r>
            <a:r>
              <a:rPr lang="en-US" sz="2000" dirty="0" smtClean="0">
                <a:latin typeface="Arial Narrow" panose="020B0606020202030204" pitchFamily="34" charset="0"/>
              </a:rPr>
              <a:t>urvey </a:t>
            </a:r>
            <a:r>
              <a:rPr lang="en-US" sz="2000" dirty="0">
                <a:latin typeface="Arial Narrow" panose="020B0606020202030204" pitchFamily="34" charset="0"/>
              </a:rPr>
              <a:t>research, to gather current information from representatives of hospice, mortuary science/funeral homes, and </a:t>
            </a:r>
            <a:r>
              <a:rPr lang="en-US" sz="2000" dirty="0" smtClean="0">
                <a:latin typeface="Arial Narrow" panose="020B0606020202030204" pitchFamily="34" charset="0"/>
              </a:rPr>
              <a:t>millennials</a:t>
            </a:r>
          </a:p>
          <a:p>
            <a:pPr fontAlgn="base"/>
            <a:r>
              <a:rPr lang="en-US" sz="2000" dirty="0">
                <a:latin typeface="Arial Narrow" panose="020B0606020202030204" pitchFamily="34" charset="0"/>
              </a:rPr>
              <a:t>T</a:t>
            </a:r>
            <a:r>
              <a:rPr lang="en-US" sz="2000" dirty="0" smtClean="0">
                <a:latin typeface="Arial Narrow" panose="020B0606020202030204" pitchFamily="34" charset="0"/>
              </a:rPr>
              <a:t>o </a:t>
            </a:r>
            <a:r>
              <a:rPr lang="en-US" sz="2000" dirty="0">
                <a:latin typeface="Arial Narrow" panose="020B0606020202030204" pitchFamily="34" charset="0"/>
              </a:rPr>
              <a:t>determine current </a:t>
            </a:r>
            <a:r>
              <a:rPr lang="en-US" sz="2000" dirty="0" smtClean="0">
                <a:latin typeface="Arial Narrow" panose="020B0606020202030204" pitchFamily="34" charset="0"/>
              </a:rPr>
              <a:t>alignment &amp; changing traditions/differences </a:t>
            </a:r>
            <a:r>
              <a:rPr lang="en-US" sz="2000" dirty="0">
                <a:latin typeface="Arial Narrow" panose="020B0606020202030204" pitchFamily="34" charset="0"/>
              </a:rPr>
              <a:t>in death attitudes </a:t>
            </a:r>
            <a:r>
              <a:rPr lang="en-US" sz="2000" dirty="0" smtClean="0">
                <a:latin typeface="Arial Narrow" panose="020B0606020202030204" pitchFamily="34" charset="0"/>
              </a:rPr>
              <a:t>/ Death </a:t>
            </a:r>
            <a:r>
              <a:rPr lang="en-US" sz="2000" dirty="0">
                <a:latin typeface="Arial Narrow" panose="020B0606020202030204" pitchFamily="34" charset="0"/>
              </a:rPr>
              <a:t>and Dying </a:t>
            </a:r>
            <a:r>
              <a:rPr lang="en-US" sz="2000" dirty="0" smtClean="0">
                <a:latin typeface="Arial Narrow" panose="020B0606020202030204" pitchFamily="34" charset="0"/>
              </a:rPr>
              <a:t>Scale</a:t>
            </a:r>
          </a:p>
          <a:p>
            <a:pPr fontAlgn="base"/>
            <a:endParaRPr lang="en-US" sz="2000" dirty="0" smtClean="0">
              <a:latin typeface="Arial Narrow" panose="020B0606020202030204" pitchFamily="34" charset="0"/>
            </a:endParaRPr>
          </a:p>
          <a:p>
            <a:pPr fontAlgn="base"/>
            <a:endParaRPr lang="en-US" sz="2000" dirty="0"/>
          </a:p>
          <a:p>
            <a:pPr marL="0" indent="0" fontAlgn="base">
              <a:buNone/>
            </a:pPr>
            <a:endParaRPr lang="en-US" sz="2000" dirty="0">
              <a:latin typeface="Arial Narrow" panose="020B060602020203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8711" y="832918"/>
            <a:ext cx="4425427" cy="2613394"/>
          </a:xfrm>
          <a:prstGeom prst="rect">
            <a:avLst/>
          </a:prstGeom>
        </p:spPr>
      </p:pic>
    </p:spTree>
    <p:extLst>
      <p:ext uri="{BB962C8B-B14F-4D97-AF65-F5344CB8AC3E}">
        <p14:creationId xmlns:p14="http://schemas.microsoft.com/office/powerpoint/2010/main" val="550111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210</Words>
  <Application>Microsoft Office PowerPoint</Application>
  <PresentationFormat>Widescreen</PresentationFormat>
  <Paragraphs>19</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Arial Narrow</vt:lpstr>
      <vt:lpstr>Calibri</vt:lpstr>
      <vt:lpstr>Calibri Light</vt:lpstr>
      <vt:lpstr>Wingdings</vt:lpstr>
      <vt:lpstr>Office Theme</vt:lpstr>
      <vt:lpstr> Millennials, Health Care Management, and Mortuary Science Robert Rados, Assistant Professor, Health Care Management, SIU Anthony T. Fleege, Associate Professor of Mortuary Science, SIU Abel Salazar, Clinical Instructor of Mortuary Science, SIU  </vt:lpstr>
      <vt:lpstr> Millennials, Health Care Management, and Mortuary Science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Charles Rados</dc:creator>
  <cp:lastModifiedBy>Robert Charles Rados</cp:lastModifiedBy>
  <cp:revision>8</cp:revision>
  <dcterms:created xsi:type="dcterms:W3CDTF">2018-03-16T19:42:45Z</dcterms:created>
  <dcterms:modified xsi:type="dcterms:W3CDTF">2018-03-16T20:34:15Z</dcterms:modified>
</cp:coreProperties>
</file>