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6"/>
  </p:notesMasterIdLst>
  <p:sldIdLst>
    <p:sldId id="256" r:id="rId2"/>
    <p:sldId id="259" r:id="rId3"/>
    <p:sldId id="258"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1" autoAdjust="0"/>
    <p:restoredTop sz="88917" autoAdjust="0"/>
  </p:normalViewPr>
  <p:slideViewPr>
    <p:cSldViewPr snapToGrid="0">
      <p:cViewPr varScale="1">
        <p:scale>
          <a:sx n="79" d="100"/>
          <a:sy n="79" d="100"/>
        </p:scale>
        <p:origin x="4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17F13-C99B-4FFC-BDC0-CB0BDAEBEA3A}" type="datetimeFigureOut">
              <a:rPr lang="en-US" smtClean="0"/>
              <a:t>2/27/2018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CA0CA2-6E3A-402B-B91F-7215B6DBF9EE}" type="slidenum">
              <a:rPr lang="en-US" smtClean="0"/>
              <a:t>‹#›</a:t>
            </a:fld>
            <a:endParaRPr lang="en-US"/>
          </a:p>
        </p:txBody>
      </p:sp>
    </p:spTree>
    <p:extLst>
      <p:ext uri="{BB962C8B-B14F-4D97-AF65-F5344CB8AC3E}">
        <p14:creationId xmlns:p14="http://schemas.microsoft.com/office/powerpoint/2010/main" val="950561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Genetics, epigenetics, environment, combination of all three, note RISK DOES NOT EQUAL PREDESTINY</a:t>
            </a:r>
          </a:p>
        </p:txBody>
      </p:sp>
      <p:sp>
        <p:nvSpPr>
          <p:cNvPr id="4" name="Slide Number Placeholder 3"/>
          <p:cNvSpPr>
            <a:spLocks noGrp="1"/>
          </p:cNvSpPr>
          <p:nvPr>
            <p:ph type="sldNum" sz="quarter" idx="10"/>
          </p:nvPr>
        </p:nvSpPr>
        <p:spPr/>
        <p:txBody>
          <a:bodyPr/>
          <a:lstStyle/>
          <a:p>
            <a:fld id="{B2F1D153-79EB-4673-A2D3-C40E712D4C37}"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82057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rgbClr val="4B4B4B"/>
                </a:solidFill>
              </a:rPr>
              <a:t>http://www.dph.illinois.gov/topics-services/prevention-wellness/medical-cannabis</a:t>
            </a:r>
            <a:endParaRPr lang="en-US" sz="1200" b="1" dirty="0">
              <a:solidFill>
                <a:srgbClr val="191B0E"/>
              </a:solidFill>
            </a:endParaRPr>
          </a:p>
          <a:p>
            <a:pPr marL="171450" indent="-171450">
              <a:buFont typeface="Arial" panose="020B0604020202020204" pitchFamily="34" charset="0"/>
              <a:buChar char="•"/>
            </a:pPr>
            <a:r>
              <a:rPr lang="en-US" b="0" i="0" dirty="0">
                <a:solidFill>
                  <a:srgbClr val="4B4B4B"/>
                </a:solidFill>
                <a:effectLst/>
                <a:latin typeface="lato"/>
              </a:rPr>
              <a:t>effective January 1, 2015, the Act was amended to include eligibility for children under age 18 and to add seizure disorders to the list of debilitating conditions. On June 30, 2016, the Act was amended (Public Act 099-0519) to add Post-Traumatic Stress Disorder (PTSD) as a debilitating condition and to allow persons diagnosed with a terminal illness to apply for a medical cannabis registry identification card.  The Act is effective until July 1, 2020.</a:t>
            </a:r>
          </a:p>
          <a:p>
            <a:pPr marL="171450" indent="-171450">
              <a:buFont typeface="Arial" panose="020B0604020202020204" pitchFamily="34" charset="0"/>
              <a:buChar char="•"/>
            </a:pPr>
            <a:r>
              <a:rPr lang="en-US" b="0" i="0" dirty="0">
                <a:solidFill>
                  <a:srgbClr val="4B4B4B"/>
                </a:solidFill>
                <a:effectLst/>
                <a:latin typeface="lato"/>
              </a:rPr>
              <a:t>A registered qualifying patient may purchase up to 2.5 ounces of medical cannabis during a 14-day period. This amount of medical cannabis, called the “adequate supply,” is defined in Section 10 of the Act. Purchases of medical cannabis can only be made at a licensed medical cannabis dispensary.</a:t>
            </a:r>
          </a:p>
          <a:p>
            <a:pPr marL="171450" indent="-171450">
              <a:buFont typeface="Arial" panose="020B0604020202020204" pitchFamily="34" charset="0"/>
              <a:buChar char="•"/>
            </a:pPr>
            <a:r>
              <a:rPr lang="en-US" b="0" i="0" dirty="0">
                <a:solidFill>
                  <a:srgbClr val="4B4B4B"/>
                </a:solidFill>
                <a:effectLst/>
                <a:latin typeface="lato"/>
              </a:rPr>
              <a:t>How many physicians, how many dispensaries, how many users</a:t>
            </a:r>
          </a:p>
          <a:p>
            <a:pPr marL="171450" indent="-171450">
              <a:buFont typeface="Arial" panose="020B0604020202020204" pitchFamily="34" charset="0"/>
              <a:buChar char="•"/>
            </a:pPr>
            <a:r>
              <a:rPr lang="en-US" dirty="0"/>
              <a:t>The Health Effects of Cannabis and Cannabinoids: The Current State of Evidence and Recommendations for Research (2017)</a:t>
            </a:r>
          </a:p>
          <a:p>
            <a:pPr marL="171450" indent="-171450">
              <a:buFont typeface="Arial" panose="020B0604020202020204" pitchFamily="34" charset="0"/>
              <a:buChar char="•"/>
            </a:pPr>
            <a:r>
              <a:rPr lang="en-US" dirty="0"/>
              <a:t>Marijuana As Medicine?: The Science Beyond the Controversy (2000)</a:t>
            </a:r>
          </a:p>
        </p:txBody>
      </p:sp>
      <p:sp>
        <p:nvSpPr>
          <p:cNvPr id="4" name="Slide Number Placeholder 3"/>
          <p:cNvSpPr>
            <a:spLocks noGrp="1"/>
          </p:cNvSpPr>
          <p:nvPr>
            <p:ph type="sldNum" sz="quarter" idx="10"/>
          </p:nvPr>
        </p:nvSpPr>
        <p:spPr/>
        <p:txBody>
          <a:bodyPr/>
          <a:lstStyle/>
          <a:p>
            <a:fld id="{3ACA0CA2-6E3A-402B-B91F-7215B6DBF9EE}" type="slidenum">
              <a:rPr lang="en-US" smtClean="0"/>
              <a:t>3</a:t>
            </a:fld>
            <a:endParaRPr lang="en-US"/>
          </a:p>
        </p:txBody>
      </p:sp>
    </p:spTree>
    <p:extLst>
      <p:ext uri="{BB962C8B-B14F-4D97-AF65-F5344CB8AC3E}">
        <p14:creationId xmlns:p14="http://schemas.microsoft.com/office/powerpoint/2010/main" val="429370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5EEE1D-9701-41FE-A5A1-3B9BE993E6CA}"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91F11-4584-48EA-BFE3-870C7E8885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76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EEE1D-9701-41FE-A5A1-3B9BE993E6CA}"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266995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EEE1D-9701-41FE-A5A1-3B9BE993E6CA}"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2414157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EEE1D-9701-41FE-A5A1-3B9BE993E6CA}"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2798092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5EEE1D-9701-41FE-A5A1-3B9BE993E6CA}"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91F11-4584-48EA-BFE3-870C7E88859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71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5EEE1D-9701-41FE-A5A1-3B9BE993E6CA}" type="datetimeFigureOut">
              <a:rPr lang="en-US" smtClean="0"/>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252691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5EEE1D-9701-41FE-A5A1-3B9BE993E6CA}" type="datetimeFigureOut">
              <a:rPr lang="en-US" smtClean="0"/>
              <a:t>2/27/2018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2351208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5EEE1D-9701-41FE-A5A1-3B9BE993E6CA}" type="datetimeFigureOut">
              <a:rPr lang="en-US" smtClean="0"/>
              <a:t>2/27/2018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80785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C5EEE1D-9701-41FE-A5A1-3B9BE993E6CA}" type="datetimeFigureOut">
              <a:rPr lang="en-US" smtClean="0"/>
              <a:t>2/27/2018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377267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C5EEE1D-9701-41FE-A5A1-3B9BE993E6CA}" type="datetimeFigureOut">
              <a:rPr lang="en-US" smtClean="0"/>
              <a:t>2/27/2018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891F11-4584-48EA-BFE3-870C7E888591}" type="slidenum">
              <a:rPr lang="en-US" smtClean="0"/>
              <a:t>‹#›</a:t>
            </a:fld>
            <a:endParaRPr lang="en-US"/>
          </a:p>
        </p:txBody>
      </p:sp>
    </p:spTree>
    <p:extLst>
      <p:ext uri="{BB962C8B-B14F-4D97-AF65-F5344CB8AC3E}">
        <p14:creationId xmlns:p14="http://schemas.microsoft.com/office/powerpoint/2010/main" val="378253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5EEE1D-9701-41FE-A5A1-3B9BE993E6CA}" type="datetimeFigureOut">
              <a:rPr lang="en-US" smtClean="0"/>
              <a:t>2/27/2018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891F11-4584-48EA-BFE3-870C7E888591}" type="slidenum">
              <a:rPr lang="en-US" smtClean="0"/>
              <a:t>‹#›</a:t>
            </a:fld>
            <a:endParaRPr lang="en-US"/>
          </a:p>
        </p:txBody>
      </p:sp>
    </p:spTree>
    <p:extLst>
      <p:ext uri="{BB962C8B-B14F-4D97-AF65-F5344CB8AC3E}">
        <p14:creationId xmlns:p14="http://schemas.microsoft.com/office/powerpoint/2010/main" val="68863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C5EEE1D-9701-41FE-A5A1-3B9BE993E6CA}" type="datetimeFigureOut">
              <a:rPr lang="en-US" smtClean="0"/>
              <a:t>2/27/2018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7891F11-4584-48EA-BFE3-870C7E88859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842260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BFCD1-5C6B-4828-94DD-DB558F97ADC7}"/>
              </a:ext>
            </a:extLst>
          </p:cNvPr>
          <p:cNvSpPr>
            <a:spLocks noGrp="1"/>
          </p:cNvSpPr>
          <p:nvPr>
            <p:ph type="ctrTitle"/>
          </p:nvPr>
        </p:nvSpPr>
        <p:spPr>
          <a:xfrm>
            <a:off x="1720099" y="1653731"/>
            <a:ext cx="8110584" cy="3935906"/>
          </a:xfrm>
        </p:spPr>
        <p:txBody>
          <a:bodyPr anchor="t">
            <a:normAutofit/>
          </a:bodyPr>
          <a:lstStyle/>
          <a:p>
            <a:pPr algn="l"/>
            <a:r>
              <a:rPr lang="en-US" sz="8800" dirty="0"/>
              <a:t>Flash Talk</a:t>
            </a:r>
          </a:p>
        </p:txBody>
      </p:sp>
      <p:sp>
        <p:nvSpPr>
          <p:cNvPr id="3" name="Subtitle 2">
            <a:extLst>
              <a:ext uri="{FF2B5EF4-FFF2-40B4-BE49-F238E27FC236}">
                <a16:creationId xmlns:a16="http://schemas.microsoft.com/office/drawing/2014/main" id="{42B3ED22-470F-44CE-ABD9-640A962F9A8B}"/>
              </a:ext>
            </a:extLst>
          </p:cNvPr>
          <p:cNvSpPr>
            <a:spLocks noGrp="1"/>
          </p:cNvSpPr>
          <p:nvPr>
            <p:ph type="subTitle" idx="1"/>
          </p:nvPr>
        </p:nvSpPr>
        <p:spPr>
          <a:xfrm>
            <a:off x="1842019" y="3261778"/>
            <a:ext cx="9790030" cy="1212686"/>
          </a:xfrm>
        </p:spPr>
        <p:txBody>
          <a:bodyPr>
            <a:noAutofit/>
          </a:bodyPr>
          <a:lstStyle/>
          <a:p>
            <a:r>
              <a:rPr lang="en-US" sz="3200" dirty="0" smtClean="0"/>
              <a:t>Can Medical Marijuana Be a Solution to the </a:t>
            </a:r>
          </a:p>
          <a:p>
            <a:r>
              <a:rPr lang="en-US" sz="3200" dirty="0" smtClean="0"/>
              <a:t>Opioid Crisis?</a:t>
            </a:r>
          </a:p>
          <a:p>
            <a:endParaRPr lang="en-US" sz="3200" dirty="0"/>
          </a:p>
          <a:p>
            <a:r>
              <a:rPr lang="en-US" sz="3200" dirty="0" smtClean="0"/>
              <a:t>Jane Nichols, Thomas Shaw, Jessica Cataldo, Richard McKinnies, Sandra Collins, Scott Collins</a:t>
            </a:r>
          </a:p>
          <a:p>
            <a:endParaRPr lang="en-US" sz="3200" dirty="0"/>
          </a:p>
          <a:p>
            <a:endParaRPr lang="en-US" sz="2000" dirty="0"/>
          </a:p>
        </p:txBody>
      </p:sp>
    </p:spTree>
    <p:extLst>
      <p:ext uri="{BB962C8B-B14F-4D97-AF65-F5344CB8AC3E}">
        <p14:creationId xmlns:p14="http://schemas.microsoft.com/office/powerpoint/2010/main" val="90691405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53143" y="1645920"/>
            <a:ext cx="3522879" cy="4470821"/>
          </a:xfrm>
          <a:prstGeom prst="rect">
            <a:avLst/>
          </a:prstGeom>
        </p:spPr>
        <p:txBody>
          <a:bodyPr vert="horz" lIns="91440" tIns="45720" rIns="91440" bIns="45720" rtlCol="0" anchor="t">
            <a:normAutofit/>
          </a:bodyPr>
          <a:lstStyle/>
          <a:p>
            <a:pPr marL="12700" algn="r" defTabSz="457200"/>
            <a:r>
              <a:rPr lang="en-US" b="0" i="0" kern="1200">
                <a:solidFill>
                  <a:schemeClr val="tx1"/>
                </a:solidFill>
                <a:latin typeface="+mj-lt"/>
                <a:ea typeface="+mj-ea"/>
                <a:cs typeface="+mj-cs"/>
              </a:rPr>
              <a:t>THE OPIOID CRISIS – </a:t>
            </a:r>
          </a:p>
        </p:txBody>
      </p:sp>
      <p:sp>
        <p:nvSpPr>
          <p:cNvPr id="2" name="object 2"/>
          <p:cNvSpPr txBox="1"/>
          <p:nvPr/>
        </p:nvSpPr>
        <p:spPr>
          <a:xfrm>
            <a:off x="4829164" y="1804416"/>
            <a:ext cx="6294448" cy="4470821"/>
          </a:xfrm>
          <a:prstGeom prst="rect">
            <a:avLst/>
          </a:prstGeom>
        </p:spPr>
        <p:txBody>
          <a:bodyPr vert="horz" lIns="91440" tIns="45720" rIns="91440" bIns="45720" rtlCol="0">
            <a:normAutofit/>
          </a:bodyPr>
          <a:lstStyle/>
          <a:p>
            <a:pPr marL="12700" marR="874394" defTabSz="457200">
              <a:lnSpc>
                <a:spcPct val="90000"/>
              </a:lnSpc>
              <a:spcBef>
                <a:spcPts val="1000"/>
              </a:spcBef>
              <a:buClr>
                <a:schemeClr val="bg2">
                  <a:lumMod val="40000"/>
                  <a:lumOff val="60000"/>
                </a:schemeClr>
              </a:buClr>
              <a:buSzPct val="80000"/>
              <a:buFont typeface="Wingdings 3" charset="2"/>
              <a:buChar char=""/>
            </a:pPr>
            <a:r>
              <a:rPr lang="en-US" spc="125" dirty="0">
                <a:latin typeface="+mj-lt"/>
                <a:ea typeface="+mj-ea"/>
                <a:cs typeface="+mj-cs"/>
              </a:rPr>
              <a:t>Who </a:t>
            </a:r>
            <a:r>
              <a:rPr lang="en-US" spc="45" dirty="0">
                <a:latin typeface="+mj-lt"/>
                <a:ea typeface="+mj-ea"/>
                <a:cs typeface="+mj-cs"/>
              </a:rPr>
              <a:t>are </a:t>
            </a:r>
            <a:r>
              <a:rPr lang="en-US" spc="50" dirty="0">
                <a:latin typeface="+mj-lt"/>
                <a:ea typeface="+mj-ea"/>
                <a:cs typeface="+mj-cs"/>
              </a:rPr>
              <a:t>those </a:t>
            </a:r>
            <a:r>
              <a:rPr lang="en-US" spc="95" dirty="0">
                <a:latin typeface="+mj-lt"/>
                <a:ea typeface="+mj-ea"/>
                <a:cs typeface="+mj-cs"/>
              </a:rPr>
              <a:t>people </a:t>
            </a:r>
            <a:r>
              <a:rPr lang="en-US" spc="150" dirty="0">
                <a:latin typeface="+mj-lt"/>
                <a:ea typeface="+mj-ea"/>
                <a:cs typeface="+mj-cs"/>
              </a:rPr>
              <a:t>who </a:t>
            </a:r>
            <a:r>
              <a:rPr lang="en-US" spc="85" dirty="0">
                <a:latin typeface="+mj-lt"/>
                <a:ea typeface="+mj-ea"/>
                <a:cs typeface="+mj-cs"/>
              </a:rPr>
              <a:t>accidentally </a:t>
            </a:r>
            <a:r>
              <a:rPr lang="en-US" spc="65" dirty="0">
                <a:latin typeface="+mj-lt"/>
                <a:ea typeface="+mj-ea"/>
                <a:cs typeface="+mj-cs"/>
              </a:rPr>
              <a:t>overdose </a:t>
            </a:r>
            <a:r>
              <a:rPr lang="en-US" spc="75" dirty="0">
                <a:latin typeface="+mj-lt"/>
                <a:ea typeface="+mj-ea"/>
                <a:cs typeface="+mj-cs"/>
              </a:rPr>
              <a:t>on  </a:t>
            </a:r>
            <a:r>
              <a:rPr lang="en-US" spc="80" dirty="0">
                <a:latin typeface="+mj-lt"/>
                <a:ea typeface="+mj-ea"/>
                <a:cs typeface="+mj-cs"/>
              </a:rPr>
              <a:t>prescription </a:t>
            </a:r>
            <a:r>
              <a:rPr lang="en-US" spc="75" dirty="0">
                <a:latin typeface="+mj-lt"/>
                <a:ea typeface="+mj-ea"/>
                <a:cs typeface="+mj-cs"/>
              </a:rPr>
              <a:t>opioid, </a:t>
            </a:r>
            <a:r>
              <a:rPr lang="en-US" spc="35" dirty="0">
                <a:latin typeface="+mj-lt"/>
                <a:ea typeface="+mj-ea"/>
                <a:cs typeface="+mj-cs"/>
              </a:rPr>
              <a:t>or </a:t>
            </a:r>
            <a:r>
              <a:rPr lang="en-US" spc="70" dirty="0">
                <a:latin typeface="+mj-lt"/>
                <a:ea typeface="+mj-ea"/>
                <a:cs typeface="+mj-cs"/>
              </a:rPr>
              <a:t>have </a:t>
            </a:r>
            <a:r>
              <a:rPr lang="en-US" spc="120" dirty="0">
                <a:latin typeface="+mj-lt"/>
                <a:ea typeface="+mj-ea"/>
                <a:cs typeface="+mj-cs"/>
              </a:rPr>
              <a:t>moved </a:t>
            </a:r>
            <a:r>
              <a:rPr lang="en-US" spc="80" dirty="0">
                <a:latin typeface="+mj-lt"/>
                <a:ea typeface="+mj-ea"/>
                <a:cs typeface="+mj-cs"/>
              </a:rPr>
              <a:t>to </a:t>
            </a:r>
            <a:r>
              <a:rPr lang="en-US" spc="45" dirty="0">
                <a:latin typeface="+mj-lt"/>
                <a:ea typeface="+mj-ea"/>
                <a:cs typeface="+mj-cs"/>
              </a:rPr>
              <a:t>illicit </a:t>
            </a:r>
            <a:r>
              <a:rPr lang="en-US" spc="85" dirty="0">
                <a:latin typeface="+mj-lt"/>
                <a:ea typeface="+mj-ea"/>
                <a:cs typeface="+mj-cs"/>
              </a:rPr>
              <a:t>opioid </a:t>
            </a:r>
            <a:r>
              <a:rPr lang="en-US" spc="100" dirty="0">
                <a:latin typeface="+mj-lt"/>
                <a:ea typeface="+mj-ea"/>
                <a:cs typeface="+mj-cs"/>
              </a:rPr>
              <a:t>and  </a:t>
            </a:r>
            <a:r>
              <a:rPr lang="en-US" spc="85" dirty="0">
                <a:latin typeface="+mj-lt"/>
                <a:ea typeface="+mj-ea"/>
                <a:cs typeface="+mj-cs"/>
              </a:rPr>
              <a:t>accidentally</a:t>
            </a:r>
            <a:r>
              <a:rPr lang="en-US" spc="25" dirty="0">
                <a:latin typeface="+mj-lt"/>
                <a:ea typeface="+mj-ea"/>
                <a:cs typeface="+mj-cs"/>
              </a:rPr>
              <a:t> </a:t>
            </a:r>
            <a:r>
              <a:rPr lang="en-US" spc="65" dirty="0">
                <a:latin typeface="+mj-lt"/>
                <a:ea typeface="+mj-ea"/>
                <a:cs typeface="+mj-cs"/>
              </a:rPr>
              <a:t>overdose?</a:t>
            </a:r>
            <a:endParaRPr lang="en-US" dirty="0">
              <a:latin typeface="+mj-lt"/>
              <a:ea typeface="+mj-ea"/>
              <a:cs typeface="+mj-cs"/>
            </a:endParaRPr>
          </a:p>
          <a:p>
            <a:pPr marL="1316038" indent="-512763" defTabSz="457200">
              <a:lnSpc>
                <a:spcPct val="90000"/>
              </a:lnSpc>
              <a:spcBef>
                <a:spcPts val="1000"/>
              </a:spcBef>
              <a:buClr>
                <a:schemeClr val="bg2">
                  <a:lumMod val="40000"/>
                  <a:lumOff val="60000"/>
                </a:schemeClr>
              </a:buClr>
              <a:buSzPct val="80000"/>
              <a:buFont typeface="Wingdings 3" charset="2"/>
              <a:buChar char=""/>
            </a:pPr>
            <a:r>
              <a:rPr lang="en-US" spc="-95" dirty="0">
                <a:latin typeface="+mj-lt"/>
                <a:ea typeface="+mj-ea"/>
                <a:cs typeface="+mj-cs"/>
              </a:rPr>
              <a:t>Persons with a predisposition for substance use disorder who</a:t>
            </a:r>
            <a:r>
              <a:rPr lang="en-US" spc="-285" dirty="0">
                <a:latin typeface="+mj-lt"/>
                <a:ea typeface="+mj-ea"/>
                <a:cs typeface="+mj-cs"/>
              </a:rPr>
              <a:t> </a:t>
            </a:r>
            <a:r>
              <a:rPr lang="en-US" spc="-130" dirty="0">
                <a:latin typeface="+mj-lt"/>
                <a:ea typeface="+mj-ea"/>
                <a:cs typeface="+mj-cs"/>
              </a:rPr>
              <a:t>overdose.</a:t>
            </a:r>
            <a:endParaRPr lang="en-US" dirty="0">
              <a:latin typeface="+mj-lt"/>
              <a:ea typeface="+mj-ea"/>
              <a:cs typeface="+mj-cs"/>
            </a:endParaRPr>
          </a:p>
          <a:p>
            <a:pPr marL="1316038" marR="5080" indent="-512763" defTabSz="457200">
              <a:lnSpc>
                <a:spcPct val="90000"/>
              </a:lnSpc>
              <a:spcBef>
                <a:spcPts val="1000"/>
              </a:spcBef>
              <a:buClr>
                <a:schemeClr val="bg2">
                  <a:lumMod val="40000"/>
                  <a:lumOff val="60000"/>
                </a:schemeClr>
              </a:buClr>
              <a:buSzPct val="80000"/>
              <a:buFont typeface="Wingdings 3" charset="2"/>
              <a:buChar char=""/>
            </a:pPr>
            <a:r>
              <a:rPr lang="en-US" spc="-80" dirty="0">
                <a:latin typeface="+mj-lt"/>
                <a:ea typeface="+mj-ea"/>
                <a:cs typeface="+mj-cs"/>
              </a:rPr>
              <a:t>Individual </a:t>
            </a:r>
            <a:r>
              <a:rPr lang="en-US" spc="-125" dirty="0">
                <a:latin typeface="+mj-lt"/>
                <a:ea typeface="+mj-ea"/>
                <a:cs typeface="+mj-cs"/>
              </a:rPr>
              <a:t>using </a:t>
            </a:r>
            <a:r>
              <a:rPr lang="en-US" spc="-60" dirty="0">
                <a:latin typeface="+mj-lt"/>
                <a:ea typeface="+mj-ea"/>
                <a:cs typeface="+mj-cs"/>
              </a:rPr>
              <a:t>prescription </a:t>
            </a:r>
            <a:r>
              <a:rPr lang="en-US" spc="-50" dirty="0">
                <a:latin typeface="+mj-lt"/>
                <a:ea typeface="+mj-ea"/>
                <a:cs typeface="+mj-cs"/>
              </a:rPr>
              <a:t>opioid </a:t>
            </a:r>
            <a:r>
              <a:rPr lang="en-US" spc="-65" dirty="0">
                <a:latin typeface="+mj-lt"/>
                <a:ea typeface="+mj-ea"/>
                <a:cs typeface="+mj-cs"/>
              </a:rPr>
              <a:t>obtained </a:t>
            </a:r>
            <a:r>
              <a:rPr lang="en-US" spc="-25" dirty="0">
                <a:latin typeface="+mj-lt"/>
                <a:ea typeface="+mj-ea"/>
                <a:cs typeface="+mj-cs"/>
              </a:rPr>
              <a:t>from</a:t>
            </a:r>
            <a:r>
              <a:rPr lang="en-US" spc="-385" dirty="0">
                <a:latin typeface="+mj-lt"/>
                <a:ea typeface="+mj-ea"/>
                <a:cs typeface="+mj-cs"/>
              </a:rPr>
              <a:t> </a:t>
            </a:r>
            <a:r>
              <a:rPr lang="en-US" spc="-70" dirty="0">
                <a:latin typeface="+mj-lt"/>
                <a:ea typeface="+mj-ea"/>
                <a:cs typeface="+mj-cs"/>
              </a:rPr>
              <a:t>friends,  </a:t>
            </a:r>
            <a:r>
              <a:rPr lang="en-US" spc="-55" dirty="0">
                <a:latin typeface="+mj-lt"/>
                <a:ea typeface="+mj-ea"/>
                <a:cs typeface="+mj-cs"/>
              </a:rPr>
              <a:t>family</a:t>
            </a:r>
            <a:r>
              <a:rPr lang="en-US" spc="-70" dirty="0">
                <a:latin typeface="+mj-lt"/>
                <a:ea typeface="+mj-ea"/>
                <a:cs typeface="+mj-cs"/>
              </a:rPr>
              <a:t>,</a:t>
            </a:r>
            <a:r>
              <a:rPr lang="en-US" spc="-125" dirty="0">
                <a:latin typeface="+mj-lt"/>
                <a:ea typeface="+mj-ea"/>
                <a:cs typeface="+mj-cs"/>
              </a:rPr>
              <a:t> </a:t>
            </a:r>
            <a:r>
              <a:rPr lang="en-US" spc="-114" dirty="0">
                <a:latin typeface="+mj-lt"/>
                <a:ea typeface="+mj-ea"/>
                <a:cs typeface="+mj-cs"/>
              </a:rPr>
              <a:t>and</a:t>
            </a:r>
            <a:r>
              <a:rPr lang="en-US" spc="-125" dirty="0">
                <a:latin typeface="+mj-lt"/>
                <a:ea typeface="+mj-ea"/>
                <a:cs typeface="+mj-cs"/>
              </a:rPr>
              <a:t> </a:t>
            </a:r>
            <a:r>
              <a:rPr lang="en-US" spc="-30" dirty="0">
                <a:latin typeface="+mj-lt"/>
                <a:ea typeface="+mj-ea"/>
                <a:cs typeface="+mj-cs"/>
              </a:rPr>
              <a:t>the</a:t>
            </a:r>
            <a:r>
              <a:rPr lang="en-US" spc="-140" dirty="0">
                <a:latin typeface="+mj-lt"/>
                <a:ea typeface="+mj-ea"/>
                <a:cs typeface="+mj-cs"/>
              </a:rPr>
              <a:t> </a:t>
            </a:r>
            <a:r>
              <a:rPr lang="en-US" spc="-50" dirty="0">
                <a:latin typeface="+mj-lt"/>
                <a:ea typeface="+mj-ea"/>
                <a:cs typeface="+mj-cs"/>
              </a:rPr>
              <a:t>street</a:t>
            </a:r>
            <a:r>
              <a:rPr lang="en-US" spc="-145" dirty="0">
                <a:latin typeface="+mj-lt"/>
                <a:ea typeface="+mj-ea"/>
                <a:cs typeface="+mj-cs"/>
              </a:rPr>
              <a:t> </a:t>
            </a:r>
            <a:r>
              <a:rPr lang="en-US" spc="-55" dirty="0">
                <a:latin typeface="+mj-lt"/>
                <a:ea typeface="+mj-ea"/>
                <a:cs typeface="+mj-cs"/>
              </a:rPr>
              <a:t>who</a:t>
            </a:r>
            <a:r>
              <a:rPr lang="en-US" spc="-125" dirty="0">
                <a:latin typeface="+mj-lt"/>
                <a:ea typeface="+mj-ea"/>
                <a:cs typeface="+mj-cs"/>
              </a:rPr>
              <a:t> </a:t>
            </a:r>
            <a:r>
              <a:rPr lang="en-US" spc="-85" dirty="0">
                <a:latin typeface="+mj-lt"/>
                <a:ea typeface="+mj-ea"/>
                <a:cs typeface="+mj-cs"/>
              </a:rPr>
              <a:t>accidentally</a:t>
            </a:r>
            <a:r>
              <a:rPr lang="en-US" spc="-160" dirty="0">
                <a:latin typeface="+mj-lt"/>
                <a:ea typeface="+mj-ea"/>
                <a:cs typeface="+mj-cs"/>
              </a:rPr>
              <a:t> </a:t>
            </a:r>
            <a:r>
              <a:rPr lang="en-US" spc="-130" dirty="0">
                <a:latin typeface="+mj-lt"/>
                <a:ea typeface="+mj-ea"/>
                <a:cs typeface="+mj-cs"/>
              </a:rPr>
              <a:t>overdose.</a:t>
            </a:r>
            <a:endParaRPr lang="en-US" dirty="0">
              <a:latin typeface="+mj-lt"/>
              <a:ea typeface="+mj-ea"/>
              <a:cs typeface="+mj-cs"/>
            </a:endParaRPr>
          </a:p>
          <a:p>
            <a:pPr marL="1316038" marR="97790" indent="-512763" defTabSz="457200">
              <a:lnSpc>
                <a:spcPct val="90000"/>
              </a:lnSpc>
              <a:spcBef>
                <a:spcPts val="1000"/>
              </a:spcBef>
              <a:buClr>
                <a:schemeClr val="bg2">
                  <a:lumMod val="40000"/>
                  <a:lumOff val="60000"/>
                </a:schemeClr>
              </a:buClr>
              <a:buSzPct val="80000"/>
              <a:buFont typeface="Wingdings 3" charset="2"/>
              <a:buChar char=""/>
            </a:pPr>
            <a:r>
              <a:rPr lang="en-US" spc="-140" dirty="0">
                <a:latin typeface="+mj-lt"/>
                <a:ea typeface="+mj-ea"/>
                <a:cs typeface="+mj-cs"/>
              </a:rPr>
              <a:t>People </a:t>
            </a:r>
            <a:r>
              <a:rPr lang="en-US" spc="-90" dirty="0">
                <a:latin typeface="+mj-lt"/>
                <a:ea typeface="+mj-ea"/>
                <a:cs typeface="+mj-cs"/>
              </a:rPr>
              <a:t>prescribed </a:t>
            </a:r>
            <a:r>
              <a:rPr lang="en-US" spc="-50" dirty="0">
                <a:latin typeface="+mj-lt"/>
                <a:ea typeface="+mj-ea"/>
                <a:cs typeface="+mj-cs"/>
              </a:rPr>
              <a:t>opioids, </a:t>
            </a:r>
            <a:r>
              <a:rPr lang="en-US" spc="-75" dirty="0">
                <a:latin typeface="+mj-lt"/>
                <a:ea typeface="+mj-ea"/>
                <a:cs typeface="+mj-cs"/>
              </a:rPr>
              <a:t>suffering </a:t>
            </a:r>
            <a:r>
              <a:rPr lang="en-US" spc="-190" dirty="0">
                <a:latin typeface="+mj-lt"/>
                <a:ea typeface="+mj-ea"/>
                <a:cs typeface="+mj-cs"/>
              </a:rPr>
              <a:t>a </a:t>
            </a:r>
            <a:r>
              <a:rPr lang="en-US" spc="-85" dirty="0">
                <a:latin typeface="+mj-lt"/>
                <a:ea typeface="+mj-ea"/>
                <a:cs typeface="+mj-cs"/>
              </a:rPr>
              <a:t>chronic </a:t>
            </a:r>
            <a:r>
              <a:rPr lang="en-US" spc="-50" dirty="0">
                <a:latin typeface="+mj-lt"/>
                <a:ea typeface="+mj-ea"/>
                <a:cs typeface="+mj-cs"/>
              </a:rPr>
              <a:t>painful</a:t>
            </a:r>
            <a:r>
              <a:rPr lang="en-US" spc="-320" dirty="0">
                <a:latin typeface="+mj-lt"/>
                <a:ea typeface="+mj-ea"/>
                <a:cs typeface="+mj-cs"/>
              </a:rPr>
              <a:t> </a:t>
            </a:r>
            <a:r>
              <a:rPr lang="en-US" spc="-100" dirty="0">
                <a:latin typeface="+mj-lt"/>
                <a:ea typeface="+mj-ea"/>
                <a:cs typeface="+mj-cs"/>
              </a:rPr>
              <a:t>illness  </a:t>
            </a:r>
            <a:r>
              <a:rPr lang="en-US" spc="-5" dirty="0">
                <a:latin typeface="+mj-lt"/>
                <a:ea typeface="+mj-ea"/>
                <a:cs typeface="+mj-cs"/>
              </a:rPr>
              <a:t>that</a:t>
            </a:r>
            <a:r>
              <a:rPr lang="en-US" spc="-145" dirty="0">
                <a:latin typeface="+mj-lt"/>
                <a:ea typeface="+mj-ea"/>
                <a:cs typeface="+mj-cs"/>
              </a:rPr>
              <a:t> </a:t>
            </a:r>
            <a:r>
              <a:rPr lang="en-US" spc="-120" dirty="0">
                <a:latin typeface="+mj-lt"/>
                <a:ea typeface="+mj-ea"/>
                <a:cs typeface="+mj-cs"/>
              </a:rPr>
              <a:t>responds</a:t>
            </a:r>
            <a:r>
              <a:rPr lang="en-US" spc="-125" dirty="0">
                <a:latin typeface="+mj-lt"/>
                <a:ea typeface="+mj-ea"/>
                <a:cs typeface="+mj-cs"/>
              </a:rPr>
              <a:t> </a:t>
            </a:r>
            <a:r>
              <a:rPr lang="en-US" spc="20" dirty="0">
                <a:latin typeface="+mj-lt"/>
                <a:ea typeface="+mj-ea"/>
                <a:cs typeface="+mj-cs"/>
              </a:rPr>
              <a:t>to</a:t>
            </a:r>
            <a:r>
              <a:rPr lang="en-US" spc="-135" dirty="0">
                <a:latin typeface="+mj-lt"/>
                <a:ea typeface="+mj-ea"/>
                <a:cs typeface="+mj-cs"/>
              </a:rPr>
              <a:t> </a:t>
            </a:r>
            <a:r>
              <a:rPr lang="en-US" spc="-50" dirty="0">
                <a:latin typeface="+mj-lt"/>
                <a:ea typeface="+mj-ea"/>
                <a:cs typeface="+mj-cs"/>
              </a:rPr>
              <a:t>opioids,</a:t>
            </a:r>
            <a:r>
              <a:rPr lang="en-US" spc="-130" dirty="0">
                <a:latin typeface="+mj-lt"/>
                <a:ea typeface="+mj-ea"/>
                <a:cs typeface="+mj-cs"/>
              </a:rPr>
              <a:t> </a:t>
            </a:r>
            <a:r>
              <a:rPr lang="en-US" spc="-55" dirty="0">
                <a:latin typeface="+mj-lt"/>
                <a:ea typeface="+mj-ea"/>
                <a:cs typeface="+mj-cs"/>
              </a:rPr>
              <a:t>who</a:t>
            </a:r>
            <a:r>
              <a:rPr lang="en-US" spc="-135" dirty="0">
                <a:latin typeface="+mj-lt"/>
                <a:ea typeface="+mj-ea"/>
                <a:cs typeface="+mj-cs"/>
              </a:rPr>
              <a:t> </a:t>
            </a:r>
            <a:r>
              <a:rPr lang="en-US" spc="-85" dirty="0">
                <a:latin typeface="+mj-lt"/>
                <a:ea typeface="+mj-ea"/>
                <a:cs typeface="+mj-cs"/>
              </a:rPr>
              <a:t>accidentally</a:t>
            </a:r>
            <a:r>
              <a:rPr lang="en-US" spc="-160" dirty="0">
                <a:latin typeface="+mj-lt"/>
                <a:ea typeface="+mj-ea"/>
                <a:cs typeface="+mj-cs"/>
              </a:rPr>
              <a:t> </a:t>
            </a:r>
            <a:r>
              <a:rPr lang="en-US" spc="-130" dirty="0">
                <a:latin typeface="+mj-lt"/>
                <a:ea typeface="+mj-ea"/>
                <a:cs typeface="+mj-cs"/>
              </a:rPr>
              <a:t>overdose.</a:t>
            </a:r>
          </a:p>
          <a:p>
            <a:pPr marL="1316038" marR="97790" indent="-512763" defTabSz="457200">
              <a:lnSpc>
                <a:spcPct val="90000"/>
              </a:lnSpc>
              <a:spcBef>
                <a:spcPts val="1000"/>
              </a:spcBef>
              <a:buClr>
                <a:schemeClr val="bg2">
                  <a:lumMod val="40000"/>
                  <a:lumOff val="60000"/>
                </a:schemeClr>
              </a:buClr>
              <a:buSzPct val="80000"/>
              <a:buFont typeface="Wingdings 3" charset="2"/>
              <a:buChar char=""/>
            </a:pPr>
            <a:r>
              <a:rPr lang="en-US" spc="-130" dirty="0">
                <a:latin typeface="+mj-lt"/>
                <a:ea typeface="+mj-ea"/>
                <a:cs typeface="+mj-cs"/>
              </a:rPr>
              <a:t>Persons who overdose from polysubstance use.</a:t>
            </a:r>
            <a:endParaRPr lang="en-US" dirty="0">
              <a:latin typeface="+mj-lt"/>
              <a:ea typeface="+mj-ea"/>
              <a:cs typeface="+mj-cs"/>
            </a:endParaRPr>
          </a:p>
          <a:p>
            <a:pPr marL="1316038" indent="-512763" defTabSz="457200">
              <a:lnSpc>
                <a:spcPct val="90000"/>
              </a:lnSpc>
              <a:spcBef>
                <a:spcPts val="1000"/>
              </a:spcBef>
              <a:buClr>
                <a:schemeClr val="bg2">
                  <a:lumMod val="40000"/>
                  <a:lumOff val="60000"/>
                </a:schemeClr>
              </a:buClr>
              <a:buSzPct val="80000"/>
              <a:buFont typeface="Wingdings 3" charset="2"/>
              <a:buChar char=""/>
            </a:pPr>
            <a:r>
              <a:rPr lang="en-US" spc="-140" dirty="0">
                <a:latin typeface="+mj-lt"/>
                <a:ea typeface="+mj-ea"/>
                <a:cs typeface="+mj-cs"/>
              </a:rPr>
              <a:t>People </a:t>
            </a:r>
            <a:r>
              <a:rPr lang="en-US" spc="-125" dirty="0">
                <a:latin typeface="+mj-lt"/>
                <a:ea typeface="+mj-ea"/>
                <a:cs typeface="+mj-cs"/>
              </a:rPr>
              <a:t>using </a:t>
            </a:r>
            <a:r>
              <a:rPr lang="en-US" spc="-80" dirty="0">
                <a:latin typeface="+mj-lt"/>
                <a:ea typeface="+mj-ea"/>
                <a:cs typeface="+mj-cs"/>
              </a:rPr>
              <a:t>opioids </a:t>
            </a:r>
            <a:r>
              <a:rPr lang="en-US" spc="25" dirty="0">
                <a:latin typeface="+mj-lt"/>
                <a:ea typeface="+mj-ea"/>
                <a:cs typeface="+mj-cs"/>
              </a:rPr>
              <a:t>to </a:t>
            </a:r>
            <a:r>
              <a:rPr lang="en-US" spc="-15" dirty="0">
                <a:latin typeface="+mj-lt"/>
                <a:ea typeface="+mj-ea"/>
                <a:cs typeface="+mj-cs"/>
              </a:rPr>
              <a:t>treat </a:t>
            </a:r>
            <a:r>
              <a:rPr lang="en-US" spc="-80" dirty="0">
                <a:latin typeface="+mj-lt"/>
                <a:ea typeface="+mj-ea"/>
                <a:cs typeface="+mj-cs"/>
              </a:rPr>
              <a:t>anxiety</a:t>
            </a:r>
            <a:r>
              <a:rPr lang="en-US" spc="-505" dirty="0">
                <a:latin typeface="+mj-lt"/>
                <a:ea typeface="+mj-ea"/>
                <a:cs typeface="+mj-cs"/>
              </a:rPr>
              <a:t> </a:t>
            </a:r>
            <a:r>
              <a:rPr lang="en-US" spc="-110" dirty="0">
                <a:latin typeface="+mj-lt"/>
                <a:ea typeface="+mj-ea"/>
                <a:cs typeface="+mj-cs"/>
              </a:rPr>
              <a:t>and depression, develop a substance use disorder, and</a:t>
            </a:r>
            <a:r>
              <a:rPr lang="en-US" dirty="0">
                <a:latin typeface="+mj-lt"/>
                <a:ea typeface="+mj-ea"/>
                <a:cs typeface="+mj-cs"/>
              </a:rPr>
              <a:t> </a:t>
            </a:r>
            <a:r>
              <a:rPr lang="en-US" spc="-85" dirty="0">
                <a:latin typeface="+mj-lt"/>
                <a:ea typeface="+mj-ea"/>
                <a:cs typeface="+mj-cs"/>
              </a:rPr>
              <a:t>accidentally</a:t>
            </a:r>
            <a:r>
              <a:rPr lang="en-US" spc="-165" dirty="0">
                <a:latin typeface="+mj-lt"/>
                <a:ea typeface="+mj-ea"/>
                <a:cs typeface="+mj-cs"/>
              </a:rPr>
              <a:t> </a:t>
            </a:r>
            <a:r>
              <a:rPr lang="en-US" spc="-130" dirty="0">
                <a:latin typeface="+mj-lt"/>
                <a:ea typeface="+mj-ea"/>
                <a:cs typeface="+mj-cs"/>
              </a:rPr>
              <a:t>overdose.</a:t>
            </a:r>
            <a:endParaRPr lang="en-US" dirty="0">
              <a:latin typeface="+mj-lt"/>
              <a:ea typeface="+mj-ea"/>
              <a:cs typeface="+mj-cs"/>
            </a:endParaRPr>
          </a:p>
        </p:txBody>
      </p:sp>
    </p:spTree>
    <p:extLst>
      <p:ext uri="{BB962C8B-B14F-4D97-AF65-F5344CB8AC3E}">
        <p14:creationId xmlns:p14="http://schemas.microsoft.com/office/powerpoint/2010/main" val="1828902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9639E-BDE3-48F5-82F4-F8EFF1952061}"/>
              </a:ext>
            </a:extLst>
          </p:cNvPr>
          <p:cNvSpPr>
            <a:spLocks noGrp="1"/>
          </p:cNvSpPr>
          <p:nvPr>
            <p:ph type="title"/>
          </p:nvPr>
        </p:nvSpPr>
        <p:spPr>
          <a:xfrm>
            <a:off x="353478" y="658368"/>
            <a:ext cx="3523938" cy="4251621"/>
          </a:xfrm>
        </p:spPr>
        <p:txBody>
          <a:bodyPr>
            <a:normAutofit/>
          </a:bodyPr>
          <a:lstStyle/>
          <a:p>
            <a:r>
              <a:rPr lang="en-US" dirty="0"/>
              <a:t>State Marijuana Program Relative to Opioid Use Disorder</a:t>
            </a:r>
          </a:p>
        </p:txBody>
      </p:sp>
      <p:sp>
        <p:nvSpPr>
          <p:cNvPr id="3" name="Content Placeholder 2">
            <a:extLst>
              <a:ext uri="{FF2B5EF4-FFF2-40B4-BE49-F238E27FC236}">
                <a16:creationId xmlns:a16="http://schemas.microsoft.com/office/drawing/2014/main" id="{E88815AF-5914-4A1C-9E54-4BC9C36FA8A9}"/>
              </a:ext>
            </a:extLst>
          </p:cNvPr>
          <p:cNvSpPr>
            <a:spLocks noGrp="1"/>
          </p:cNvSpPr>
          <p:nvPr>
            <p:ph idx="1"/>
          </p:nvPr>
        </p:nvSpPr>
        <p:spPr>
          <a:xfrm>
            <a:off x="4389481" y="746234"/>
            <a:ext cx="6679548" cy="6008134"/>
          </a:xfrm>
        </p:spPr>
        <p:txBody>
          <a:bodyPr>
            <a:normAutofit/>
          </a:bodyPr>
          <a:lstStyle/>
          <a:p>
            <a:pPr lvl="0"/>
            <a:r>
              <a:rPr lang="en-US" sz="2100" dirty="0"/>
              <a:t>Opioids in Illinois</a:t>
            </a:r>
          </a:p>
          <a:p>
            <a:pPr lvl="1"/>
            <a:r>
              <a:rPr lang="en-US" sz="2100" dirty="0"/>
              <a:t>Overdose rates are high</a:t>
            </a:r>
          </a:p>
          <a:p>
            <a:pPr lvl="2"/>
            <a:r>
              <a:rPr lang="en-US" sz="2100" dirty="0"/>
              <a:t>Polysubstance use, specifically benzodiazepines</a:t>
            </a:r>
          </a:p>
          <a:p>
            <a:pPr lvl="0"/>
            <a:r>
              <a:rPr lang="en-US" sz="2100" dirty="0"/>
              <a:t>Medical Marijuana Program</a:t>
            </a:r>
          </a:p>
          <a:p>
            <a:pPr lvl="1"/>
            <a:r>
              <a:rPr lang="en-US" sz="2100" dirty="0"/>
              <a:t>Medical Cannabis Patient Registry Program</a:t>
            </a:r>
          </a:p>
          <a:p>
            <a:pPr lvl="1"/>
            <a:r>
              <a:rPr lang="en-US" sz="2100" dirty="0"/>
              <a:t>40 qualifying, debilitating conditions</a:t>
            </a:r>
          </a:p>
          <a:p>
            <a:pPr lvl="1"/>
            <a:r>
              <a:rPr lang="en-US" sz="2100" dirty="0"/>
              <a:t>Opioid Bill</a:t>
            </a:r>
          </a:p>
          <a:p>
            <a:pPr lvl="2"/>
            <a:r>
              <a:rPr lang="en-US" sz="2100" dirty="0"/>
              <a:t>Amends the medical marijuana program to allow those prescribed opioids to apply for medical marijuana instead</a:t>
            </a:r>
          </a:p>
          <a:p>
            <a:pPr lvl="0"/>
            <a:r>
              <a:rPr lang="en-US" sz="2100" dirty="0" smtClean="0"/>
              <a:t>Response </a:t>
            </a:r>
            <a:r>
              <a:rPr lang="en-US" sz="2100" dirty="0"/>
              <a:t>from cannabis cultivating industry</a:t>
            </a:r>
          </a:p>
          <a:p>
            <a:pPr lvl="1"/>
            <a:r>
              <a:rPr lang="en-US" sz="2100" dirty="0">
                <a:ea typeface="Calibri" panose="020F0502020204030204" pitchFamily="34" charset="0"/>
              </a:rPr>
              <a:t>Ambiguity surrounding differentiation of pain complaints </a:t>
            </a:r>
          </a:p>
          <a:p>
            <a:pPr lvl="1">
              <a:spcBef>
                <a:spcPts val="0"/>
              </a:spcBef>
            </a:pPr>
            <a:r>
              <a:rPr lang="en-US" sz="2100" dirty="0">
                <a:ea typeface="Calibri" panose="020F0502020204030204" pitchFamily="34" charset="0"/>
              </a:rPr>
              <a:t>Chronic pain based on neuropathic pain with nerve injury and without </a:t>
            </a:r>
            <a:endParaRPr lang="en-US" sz="2100" dirty="0" smtClean="0">
              <a:ea typeface="Calibri" panose="020F0502020204030204" pitchFamily="34" charset="0"/>
            </a:endParaRPr>
          </a:p>
          <a:p>
            <a:pPr marL="530352" lvl="1" indent="0">
              <a:spcBef>
                <a:spcPts val="0"/>
              </a:spcBef>
              <a:buNone/>
            </a:pPr>
            <a:endParaRPr lang="en-US" sz="2100" dirty="0">
              <a:ea typeface="Calibri" panose="020F0502020204030204" pitchFamily="34" charset="0"/>
            </a:endParaRPr>
          </a:p>
          <a:p>
            <a:pPr marL="530352" lvl="1" indent="0">
              <a:spcBef>
                <a:spcPts val="0"/>
              </a:spcBef>
              <a:buNone/>
            </a:pPr>
            <a:endParaRPr lang="en-US" sz="2100" dirty="0">
              <a:ea typeface="Calibri" panose="020F0502020204030204" pitchFamily="34" charset="0"/>
            </a:endParaRPr>
          </a:p>
          <a:p>
            <a:endParaRPr lang="en-US" sz="1400" dirty="0"/>
          </a:p>
        </p:txBody>
      </p:sp>
    </p:spTree>
    <p:extLst>
      <p:ext uri="{BB962C8B-B14F-4D97-AF65-F5344CB8AC3E}">
        <p14:creationId xmlns:p14="http://schemas.microsoft.com/office/powerpoint/2010/main" val="179110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Go From Here....</a:t>
            </a:r>
            <a:br>
              <a:rPr lang="en-US" dirty="0" smtClean="0"/>
            </a:br>
            <a:endParaRPr lang="en-US" dirty="0"/>
          </a:p>
        </p:txBody>
      </p:sp>
      <p:sp>
        <p:nvSpPr>
          <p:cNvPr id="3" name="TextBox 2"/>
          <p:cNvSpPr txBox="1"/>
          <p:nvPr/>
        </p:nvSpPr>
        <p:spPr>
          <a:xfrm>
            <a:off x="1804416" y="1987296"/>
            <a:ext cx="10046208" cy="4247317"/>
          </a:xfrm>
          <a:prstGeom prst="rect">
            <a:avLst/>
          </a:prstGeom>
          <a:noFill/>
        </p:spPr>
        <p:txBody>
          <a:bodyPr wrap="square" rtlCol="0">
            <a:spAutoFit/>
          </a:bodyPr>
          <a:lstStyle/>
          <a:p>
            <a:r>
              <a:rPr lang="en-US" b="1" dirty="0" smtClean="0"/>
              <a:t>Piloting Physician Survey</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Opioid addiction and related deaths have reached a critical level across the United States. </a:t>
            </a:r>
            <a:endParaRPr lang="en-US" b="1" dirty="0" smtClean="0"/>
          </a:p>
          <a:p>
            <a:r>
              <a:rPr lang="en-US" b="1" dirty="0" smtClean="0"/>
              <a:t> </a:t>
            </a:r>
          </a:p>
          <a:p>
            <a:pPr marL="285750" indent="-285750">
              <a:buFont typeface="Arial" panose="020B0604020202020204" pitchFamily="34" charset="0"/>
              <a:buChar char="•"/>
            </a:pPr>
            <a:r>
              <a:rPr lang="en-US" b="1" dirty="0" smtClean="0"/>
              <a:t>Often </a:t>
            </a:r>
            <a:r>
              <a:rPr lang="en-US" b="1" dirty="0"/>
              <a:t>used as pain relief for multiple medical issues, opioids are continually prescribed and solutions to the reduction of such need further exploration. </a:t>
            </a:r>
            <a:endParaRPr lang="en-US" b="1" dirty="0" smtClean="0"/>
          </a:p>
          <a:p>
            <a:endParaRPr lang="en-US" b="1" dirty="0" smtClean="0"/>
          </a:p>
          <a:p>
            <a:pPr marL="285750" indent="-285750">
              <a:buFont typeface="Arial" panose="020B0604020202020204" pitchFamily="34" charset="0"/>
              <a:buChar char="•"/>
            </a:pPr>
            <a:r>
              <a:rPr lang="en-US" b="1" dirty="0" smtClean="0"/>
              <a:t> </a:t>
            </a:r>
            <a:r>
              <a:rPr lang="en-US" b="1" dirty="0"/>
              <a:t>As a possible reduction of opioid prescriptions, which often lead to abuse, our study seeks to determine if Medical Marijuana can be a potential means by which to reduce opioid prescriptions and use. </a:t>
            </a:r>
            <a:endParaRPr lang="en-US" b="1" dirty="0" smtClean="0"/>
          </a:p>
          <a:p>
            <a:endParaRPr lang="en-US" b="1" dirty="0" smtClean="0"/>
          </a:p>
          <a:p>
            <a:pPr marL="285750" indent="-285750">
              <a:buFont typeface="Arial" panose="020B0604020202020204" pitchFamily="34" charset="0"/>
              <a:buChar char="•"/>
            </a:pPr>
            <a:r>
              <a:rPr lang="en-US" b="1" dirty="0" smtClean="0"/>
              <a:t> </a:t>
            </a:r>
            <a:r>
              <a:rPr lang="en-US" b="1" dirty="0"/>
              <a:t>A comparative study of select states will be conducted to determine if there are differences among groups based on medical vs recreational legislation. </a:t>
            </a:r>
          </a:p>
          <a:p>
            <a:endParaRPr lang="en-US" dirty="0" smtClean="0"/>
          </a:p>
          <a:p>
            <a:endParaRPr lang="en-US" dirty="0"/>
          </a:p>
        </p:txBody>
      </p:sp>
    </p:spTree>
    <p:extLst>
      <p:ext uri="{BB962C8B-B14F-4D97-AF65-F5344CB8AC3E}">
        <p14:creationId xmlns:p14="http://schemas.microsoft.com/office/powerpoint/2010/main" val="108870564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50</TotalTime>
  <Words>413</Words>
  <Application>Microsoft Office PowerPoint</Application>
  <PresentationFormat>Widescreen</PresentationFormat>
  <Paragraphs>44</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lato</vt:lpstr>
      <vt:lpstr>Wingdings 3</vt:lpstr>
      <vt:lpstr>Retrospect</vt:lpstr>
      <vt:lpstr>Flash Talk</vt:lpstr>
      <vt:lpstr>THE OPIOID CRISIS – </vt:lpstr>
      <vt:lpstr>State Marijuana Program Relative to Opioid Use Disorder</vt:lpstr>
      <vt:lpstr>Where Do We Go From Here....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Luanne Nichols</dc:creator>
  <cp:lastModifiedBy>Sandra K Collins</cp:lastModifiedBy>
  <cp:revision>11</cp:revision>
  <dcterms:created xsi:type="dcterms:W3CDTF">2018-02-26T19:00:30Z</dcterms:created>
  <dcterms:modified xsi:type="dcterms:W3CDTF">2018-02-27T20:02:22Z</dcterms:modified>
</cp:coreProperties>
</file>