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8"/>
  </p:notesMasterIdLst>
  <p:sldIdLst>
    <p:sldId id="558" r:id="rId2"/>
    <p:sldId id="644" r:id="rId3"/>
    <p:sldId id="647" r:id="rId4"/>
    <p:sldId id="645" r:id="rId5"/>
    <p:sldId id="649" r:id="rId6"/>
    <p:sldId id="648" r:id="rId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 Chung" initials="S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F558A8-2862-47EB-9314-DD12EAFF645E}">
  <a:tblStyle styleId="{D9F558A8-2862-47EB-9314-DD12EAFF645E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1538715-CA9E-4C94-9A7D-8786235EB8BC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349FFB0-B127-42BA-8417-6386BF353B31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343" autoAdjust="0"/>
  </p:normalViewPr>
  <p:slideViewPr>
    <p:cSldViewPr snapToGrid="0">
      <p:cViewPr varScale="1">
        <p:scale>
          <a:sx n="105" d="100"/>
          <a:sy n="105" d="100"/>
        </p:scale>
        <p:origin x="17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8563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234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D8D8D8"/>
            </a:gs>
            <a:gs pos="40000">
              <a:srgbClr val="D8D8D8"/>
            </a:gs>
            <a:gs pos="100000">
              <a:srgbClr val="BFBF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hap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0000">
              <a:alpha val="5843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6686550"/>
            <a:ext cx="9144000" cy="171449"/>
          </a:xfrm>
          <a:prstGeom prst="rect">
            <a:avLst/>
          </a:prstGeom>
          <a:solidFill>
            <a:srgbClr val="800000">
              <a:alpha val="8431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371600" y="3508375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/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47675" y="59436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>
                <a:solidFill>
                  <a:schemeClr val="bg1"/>
                </a:solidFill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en-US" smtClean="0"/>
              <a:t>1/19-21/2018</a:t>
            </a:r>
            <a:endParaRPr lang="en-US" dirty="0" smtClean="0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14675" y="5943600"/>
            <a:ext cx="316648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>
                <a:solidFill>
                  <a:schemeClr val="bg1"/>
                </a:solidFill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pl-PL" smtClean="0"/>
              <a:t>Sam Chung @UKC 2018</a:t>
            </a:r>
            <a:endParaRPr lang="pl-PL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43534" y="206974"/>
            <a:ext cx="3801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  <a:latin typeface="Century" panose="02040604050505020304" pitchFamily="18" charset="0"/>
              </a:rPr>
              <a:t>SOUTHERN</a:t>
            </a:r>
            <a:r>
              <a:rPr lang="en-US" sz="1200" b="0" baseline="0" dirty="0" smtClean="0">
                <a:solidFill>
                  <a:schemeClr val="bg1"/>
                </a:solidFill>
                <a:latin typeface="Century" panose="02040604050505020304" pitchFamily="18" charset="0"/>
              </a:rPr>
              <a:t> ILLINOIS UNIVERSITY Carbondale</a:t>
            </a:r>
            <a:endParaRPr lang="en-US" sz="1200" b="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24" y="6308725"/>
            <a:ext cx="537210" cy="5372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4952999" y="2209801"/>
            <a:ext cx="54102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761999" y="228600"/>
            <a:ext cx="54102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en-US" smtClean="0"/>
              <a:t>1/19-21/2018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pl-PL" smtClean="0"/>
              <a:t>Sam Chung @UKC 2018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43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6686550"/>
            <a:ext cx="9144000" cy="171449"/>
          </a:xfrm>
          <a:prstGeom prst="rect">
            <a:avLst/>
          </a:prstGeom>
          <a:solidFill>
            <a:srgbClr val="800000">
              <a:alpha val="8431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600"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38138" indent="-338138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  <a:defRPr sz="3200"/>
            </a:lvl1pPr>
            <a:lvl2pPr marL="685800" indent="-346075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Courier New" panose="02070309020205020404" pitchFamily="49" charset="0"/>
              <a:buChar char="o"/>
              <a:defRPr sz="2800"/>
            </a:lvl2pPr>
            <a:lvl3pPr marL="1033463" indent="-346075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Wingdings" panose="05000000000000000000" pitchFamily="2" charset="2"/>
              <a:buChar char="§"/>
              <a:defRPr sz="2400"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endParaRPr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299" y="6303326"/>
            <a:ext cx="537210" cy="5372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419168" y="150852"/>
            <a:ext cx="3801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SOUTHERN</a:t>
            </a:r>
            <a:r>
              <a:rPr lang="en-US" sz="1200" b="1" baseline="0" dirty="0" smtClean="0">
                <a:solidFill>
                  <a:srgbClr val="C00000"/>
                </a:solidFill>
                <a:latin typeface="Century" panose="02040604050505020304" pitchFamily="18" charset="0"/>
              </a:rPr>
              <a:t> ILLINOIS UNIVERSITY Carbondale</a:t>
            </a:r>
            <a:endParaRPr lang="en-US" sz="12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en-US" smtClean="0"/>
              <a:t>1/19-21/2018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pl-PL" smtClean="0"/>
              <a:t>Sam Chung @UKC 2018</a:t>
            </a: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43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en-US" smtClean="0"/>
              <a:t>1/19-21/2018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pl-PL" smtClean="0"/>
              <a:t>Sam Chung @UKC 2018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43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en-US" smtClean="0"/>
              <a:t>1/19-21/2018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pl-PL" smtClean="0"/>
              <a:t>Sam Chung @UKC 2018</a:t>
            </a: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43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en-US" smtClean="0"/>
              <a:t>1/19-21/2018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pl-PL" smtClean="0"/>
              <a:t>Sam Chung @UKC 2018</a:t>
            </a: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43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3008313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575050" y="533400"/>
            <a:ext cx="511175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1676400"/>
            <a:ext cx="3008313" cy="4267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en-US" smtClean="0"/>
              <a:t>1/19-21/2018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pl-PL" smtClean="0"/>
              <a:t>Sam Chung @UKC 2018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43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792288" y="46482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39592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792288" y="5214937"/>
            <a:ext cx="5486399" cy="728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en-US" smtClean="0"/>
              <a:t>1/19-21/2018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pl-PL" smtClean="0"/>
              <a:t>Sam Chung @UKC 2018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43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438399" y="-304800"/>
            <a:ext cx="42671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en-US" smtClean="0"/>
              <a:t>1/19-21/2018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pl-PL" smtClean="0"/>
              <a:t>Sam Chung @UKC 2018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43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en-US" smtClean="0"/>
              <a:t>1/19-21/2018</a:t>
            </a:r>
            <a:endParaRPr lang="en-US"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743200" y="6096000"/>
            <a:ext cx="32670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pl-PL" smtClean="0"/>
              <a:t>Sam Chung @UKC 2018</a:t>
            </a:r>
            <a:endParaRPr lang="pl-PL" dirty="0" smtClean="0"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43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r>
              <a:rPr lang="en-US" dirty="0" smtClean="0"/>
              <a:t>#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29937" y="542209"/>
            <a:ext cx="8950799" cy="1355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Smart and Secure Computing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29937" y="5165318"/>
            <a:ext cx="5146151" cy="1342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l">
              <a:spcBef>
                <a:spcPts val="360"/>
              </a:spcBef>
              <a:buClr>
                <a:schemeClr val="lt1"/>
              </a:buClr>
              <a:buSzPct val="25000"/>
            </a:pPr>
            <a:r>
              <a:rPr lang="en-US" sz="14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Sam Chung, Ph.D</a:t>
            </a:r>
            <a:r>
              <a:rPr lang="en-US" sz="1400" b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 Professor/Director</a:t>
            </a:r>
          </a:p>
          <a:p>
            <a:pPr lvl="0" algn="l">
              <a:spcBef>
                <a:spcPts val="360"/>
              </a:spcBef>
              <a:buClr>
                <a:schemeClr val="lt1"/>
              </a:buClr>
              <a:buSzPct val="25000"/>
            </a:pPr>
            <a:r>
              <a:rPr lang="en-US" sz="1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Information Systems &amp; Technologies</a:t>
            </a:r>
            <a:endParaRPr lang="en-US" sz="14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360"/>
              </a:spcBef>
              <a:buClr>
                <a:schemeClr val="lt1"/>
              </a:buClr>
              <a:buSzPct val="25000"/>
            </a:pPr>
            <a:r>
              <a:rPr lang="en-US" sz="1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School of </a:t>
            </a:r>
            <a:r>
              <a:rPr lang="en-US" sz="1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Info. </a:t>
            </a:r>
            <a:r>
              <a:rPr lang="en-US" sz="1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Systems </a:t>
            </a:r>
            <a:r>
              <a:rPr lang="en-US" sz="1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&amp; </a:t>
            </a:r>
            <a:r>
              <a:rPr lang="en-US" sz="1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Applied </a:t>
            </a:r>
            <a:r>
              <a:rPr lang="en-US" sz="1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Technologies </a:t>
            </a:r>
          </a:p>
          <a:p>
            <a:pPr lvl="0" algn="l">
              <a:spcBef>
                <a:spcPts val="360"/>
              </a:spcBef>
              <a:buClr>
                <a:schemeClr val="lt1"/>
              </a:buClr>
              <a:buSzPct val="25000"/>
            </a:pPr>
            <a:r>
              <a:rPr lang="en-US" sz="1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College </a:t>
            </a:r>
            <a:r>
              <a:rPr lang="en-US" sz="1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of Applied Sciences and </a:t>
            </a:r>
            <a:r>
              <a:rPr lang="en-US" sz="1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Arts (CASA)</a:t>
            </a:r>
            <a:endParaRPr lang="en-US" sz="14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360"/>
              </a:spcBef>
              <a:buClr>
                <a:schemeClr val="lt1"/>
              </a:buClr>
              <a:buSzPct val="25000"/>
            </a:pPr>
            <a:r>
              <a:rPr lang="en-US" sz="1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Southern Illinois </a:t>
            </a:r>
            <a:r>
              <a:rPr lang="en-US" sz="1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University Carbondale (SIUC), IL</a:t>
            </a:r>
            <a:endParaRPr lang="en-US" sz="14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633537" y="36988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sp>
        <p:nvSpPr>
          <p:cNvPr id="13" name="Shape 80"/>
          <p:cNvSpPr txBox="1">
            <a:spLocks/>
          </p:cNvSpPr>
          <p:nvPr/>
        </p:nvSpPr>
        <p:spPr>
          <a:xfrm>
            <a:off x="3934585" y="5165318"/>
            <a:ext cx="5146151" cy="1342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spcBef>
                <a:spcPts val="360"/>
              </a:spcBef>
              <a:buClr>
                <a:schemeClr val="lt1"/>
              </a:buClr>
              <a:buSzPct val="25000"/>
            </a:pPr>
            <a:r>
              <a:rPr lang="en-US" sz="1400" b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Jun Kim, Ph.D.  Assistant Professor/</a:t>
            </a:r>
          </a:p>
          <a:p>
            <a:pPr algn="r"/>
            <a:r>
              <a:rPr lang="en-US" sz="1400" dirty="0" smtClean="0">
                <a:solidFill>
                  <a:schemeClr val="lt1"/>
                </a:solidFill>
                <a:ea typeface="Calibri"/>
                <a:cs typeface="Calibri"/>
              </a:rPr>
              <a:t>Recreation Professions</a:t>
            </a:r>
          </a:p>
          <a:p>
            <a:pPr algn="r"/>
            <a:r>
              <a:rPr lang="en-US" sz="1400" dirty="0" smtClean="0">
                <a:solidFill>
                  <a:schemeClr val="lt1"/>
                </a:solidFill>
                <a:ea typeface="Calibri"/>
                <a:cs typeface="Calibri"/>
              </a:rPr>
              <a:t>Dept</a:t>
            </a:r>
            <a:r>
              <a:rPr lang="en-US" sz="1400" dirty="0">
                <a:solidFill>
                  <a:schemeClr val="lt1"/>
                </a:solidFill>
                <a:ea typeface="Calibri"/>
                <a:cs typeface="Calibri"/>
              </a:rPr>
              <a:t>. of Public Health &amp; Recreation Professions </a:t>
            </a:r>
          </a:p>
          <a:p>
            <a:pPr algn="r"/>
            <a:r>
              <a:rPr lang="en-US" sz="1400" dirty="0">
                <a:solidFill>
                  <a:schemeClr val="lt1"/>
                </a:solidFill>
                <a:ea typeface="Calibri"/>
                <a:cs typeface="Calibri"/>
              </a:rPr>
              <a:t>College of Education &amp; Human </a:t>
            </a:r>
            <a:r>
              <a:rPr lang="en-US" sz="1400" dirty="0" smtClean="0">
                <a:solidFill>
                  <a:schemeClr val="lt1"/>
                </a:solidFill>
                <a:ea typeface="Calibri"/>
                <a:cs typeface="Calibri"/>
              </a:rPr>
              <a:t>Services</a:t>
            </a:r>
            <a:r>
              <a:rPr lang="en-US" sz="1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algn="r">
              <a:spcBef>
                <a:spcPts val="360"/>
              </a:spcBef>
              <a:buClr>
                <a:schemeClr val="lt1"/>
              </a:buClr>
              <a:buSzPct val="25000"/>
            </a:pPr>
            <a:r>
              <a:rPr lang="en-US" sz="1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Southern Illinois University Carbondale (SIUC), IL</a:t>
            </a:r>
            <a:endParaRPr lang="en-US" sz="14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65760" y="1783080"/>
            <a:ext cx="5468112" cy="3172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How can we increase our research performance even with very limited manpower and resource?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Introducing the current research projects of our research group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023" y="1660392"/>
            <a:ext cx="261937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660" y="3127108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948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Conduct Your Research?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7048"/>
            <a:ext cx="2624328" cy="4416552"/>
          </a:xfrm>
        </p:spPr>
        <p:txBody>
          <a:bodyPr/>
          <a:lstStyle/>
          <a:p>
            <a:r>
              <a:rPr lang="en-US" sz="2800" dirty="0" smtClean="0"/>
              <a:t>Why Research?</a:t>
            </a:r>
          </a:p>
          <a:p>
            <a:r>
              <a:rPr lang="en-US" sz="2800" dirty="0"/>
              <a:t>Securing Jobs</a:t>
            </a:r>
          </a:p>
          <a:p>
            <a:r>
              <a:rPr lang="en-US" sz="2800" dirty="0"/>
              <a:t>Creating </a:t>
            </a:r>
            <a:r>
              <a:rPr lang="en-US" sz="2800" dirty="0" smtClean="0"/>
              <a:t>Smart Jobs</a:t>
            </a:r>
          </a:p>
          <a:p>
            <a:r>
              <a:rPr lang="en-US" sz="2800" dirty="0"/>
              <a:t>Research Group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6543675" y="6096000"/>
            <a:ext cx="2133599" cy="365125"/>
          </a:xfrm>
        </p:spPr>
        <p:txBody>
          <a:bodyPr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mtClean="0"/>
              <a:t>3/21/2018 (Wed.)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717563" y="6096000"/>
            <a:ext cx="35635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pl-PL" smtClean="0"/>
              <a:t>Sam Chung @</a:t>
            </a:r>
            <a:r>
              <a:rPr lang="en-US" smtClean="0"/>
              <a:t>CASA Research Flash Talk</a:t>
            </a:r>
            <a:endParaRPr lang="pl-PL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866463" y="2200101"/>
            <a:ext cx="5385556" cy="3516682"/>
            <a:chOff x="4869915" y="2587121"/>
            <a:chExt cx="4195390" cy="2819061"/>
          </a:xfrm>
        </p:grpSpPr>
        <p:sp>
          <p:nvSpPr>
            <p:cNvPr id="10" name="Isosceles Triangle 9"/>
            <p:cNvSpPr/>
            <p:nvPr/>
          </p:nvSpPr>
          <p:spPr>
            <a:xfrm>
              <a:off x="5571545" y="2947432"/>
              <a:ext cx="2904206" cy="1713472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Student-Oriented Research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5651968" y="2587121"/>
              <a:ext cx="2796876" cy="3980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38138" marR="0" indent="-338138" algn="l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Font typeface="Arial"/>
                <a:buChar char="•"/>
                <a:defRPr sz="32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L="685800" marR="0" indent="-346075" algn="l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Font typeface="Courier New" panose="02070309020205020404" pitchFamily="49" charset="0"/>
                <a:buChar char="o"/>
                <a:defRPr sz="28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L="1033463" marR="0" indent="-346075" algn="l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Font typeface="Wingdings" panose="05000000000000000000" pitchFamily="2" charset="2"/>
                <a:buChar char="§"/>
                <a:defRPr sz="2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L="16002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L="20574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»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L="25146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L="29718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L="34290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L="38862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000" dirty="0" smtClean="0">
                  <a:solidFill>
                    <a:schemeClr val="tx1"/>
                  </a:solidFill>
                  <a:latin typeface="+mn-lt"/>
                </a:rPr>
                <a:t>Skills</a:t>
              </a:r>
            </a:p>
          </p:txBody>
        </p:sp>
        <p:sp>
          <p:nvSpPr>
            <p:cNvPr id="12" name="Text Placeholder 2"/>
            <p:cNvSpPr txBox="1">
              <a:spLocks/>
            </p:cNvSpPr>
            <p:nvPr/>
          </p:nvSpPr>
          <p:spPr>
            <a:xfrm>
              <a:off x="4869915" y="4701177"/>
              <a:ext cx="2105754" cy="705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38138" marR="0" indent="-338138" algn="l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Font typeface="Arial"/>
                <a:buChar char="•"/>
                <a:defRPr sz="32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L="685800" marR="0" indent="-346075" algn="l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Font typeface="Courier New" panose="02070309020205020404" pitchFamily="49" charset="0"/>
                <a:buChar char="o"/>
                <a:defRPr sz="28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L="1033463" marR="0" indent="-346075" algn="l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Font typeface="Wingdings" panose="05000000000000000000" pitchFamily="2" charset="2"/>
                <a:buChar char="§"/>
                <a:defRPr sz="2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L="16002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L="20574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»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L="25146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L="29718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L="34290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L="38862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000" dirty="0" smtClean="0">
                  <a:solidFill>
                    <a:schemeClr val="tx1"/>
                  </a:solidFill>
                  <a:latin typeface="+mn-lt"/>
                </a:rPr>
                <a:t>Knowledge</a:t>
              </a:r>
            </a:p>
          </p:txBody>
        </p:sp>
        <p:sp>
          <p:nvSpPr>
            <p:cNvPr id="13" name="Text Placeholder 2"/>
            <p:cNvSpPr txBox="1">
              <a:spLocks/>
            </p:cNvSpPr>
            <p:nvPr/>
          </p:nvSpPr>
          <p:spPr>
            <a:xfrm>
              <a:off x="6715970" y="4699923"/>
              <a:ext cx="2349335" cy="44609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38138" marR="0" indent="-338138" algn="l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Font typeface="Arial"/>
                <a:buChar char="•"/>
                <a:defRPr sz="32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L="685800" marR="0" indent="-346075" algn="l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Font typeface="Courier New" panose="02070309020205020404" pitchFamily="49" charset="0"/>
                <a:buChar char="o"/>
                <a:defRPr sz="28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L="1033463" marR="0" indent="-346075" algn="l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Font typeface="Wingdings" panose="05000000000000000000" pitchFamily="2" charset="2"/>
                <a:buChar char="§"/>
                <a:defRPr sz="2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L="16002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L="20574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»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L="25146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L="29718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L="34290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L="38862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0" indent="0" algn="r">
                <a:buFont typeface="Arial"/>
                <a:buNone/>
              </a:pPr>
              <a:r>
                <a:rPr lang="en-US" sz="2000" dirty="0" smtClean="0">
                  <a:solidFill>
                    <a:schemeClr val="tx1"/>
                  </a:solidFill>
                  <a:latin typeface="+mn-lt"/>
                </a:rPr>
                <a:t>Abilities</a:t>
              </a:r>
              <a:endParaRPr lang="en-US" sz="2000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86" y="1187170"/>
            <a:ext cx="5486400" cy="47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Conduct Your Research?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7048"/>
            <a:ext cx="5312664" cy="2084832"/>
          </a:xfrm>
        </p:spPr>
        <p:txBody>
          <a:bodyPr/>
          <a:lstStyle/>
          <a:p>
            <a:r>
              <a:rPr lang="en-US" sz="2800" dirty="0" smtClean="0"/>
              <a:t>Emerging Technologies</a:t>
            </a:r>
          </a:p>
          <a:p>
            <a:pPr lvl="1"/>
            <a:r>
              <a:rPr lang="en-US" sz="2400" dirty="0" smtClean="0"/>
              <a:t>Full </a:t>
            </a:r>
            <a:r>
              <a:rPr lang="en-US" sz="2400" dirty="0" smtClean="0"/>
              <a:t>Stack</a:t>
            </a:r>
          </a:p>
          <a:p>
            <a:pPr lvl="1"/>
            <a:r>
              <a:rPr lang="en-US" sz="2400" dirty="0" smtClean="0"/>
              <a:t>Blockchain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6543675" y="6096000"/>
            <a:ext cx="2133599" cy="365125"/>
          </a:xfrm>
        </p:spPr>
        <p:txBody>
          <a:bodyPr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mtClean="0"/>
              <a:t>3/21/2018 (Wed.)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717563" y="6096000"/>
            <a:ext cx="35635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pl-PL" smtClean="0"/>
              <a:t>Sam Chung @</a:t>
            </a:r>
            <a:r>
              <a:rPr lang="en-US" smtClean="0"/>
              <a:t>CASA Research Flash Talk</a:t>
            </a:r>
            <a:endParaRPr lang="pl-PL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357" y="2171670"/>
            <a:ext cx="4564836" cy="390915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575" y="3355848"/>
            <a:ext cx="5486400" cy="21701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35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408093"/>
            <a:ext cx="2862072" cy="2615184"/>
          </a:xfrm>
        </p:spPr>
        <p:txBody>
          <a:bodyPr/>
          <a:lstStyle/>
          <a:p>
            <a:r>
              <a:rPr lang="en-US" sz="2800" dirty="0" err="1" smtClean="0"/>
              <a:t>DevSecOps</a:t>
            </a:r>
            <a:endParaRPr lang="en-US" sz="2800" dirty="0" smtClean="0"/>
          </a:p>
          <a:p>
            <a:r>
              <a:rPr lang="en-US" sz="2800" dirty="0" smtClean="0"/>
              <a:t>App &amp; </a:t>
            </a:r>
            <a:r>
              <a:rPr lang="en-US" sz="2800" dirty="0" err="1" smtClean="0"/>
              <a:t>Dapp</a:t>
            </a: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6543675" y="6096000"/>
            <a:ext cx="2133599" cy="365125"/>
          </a:xfrm>
        </p:spPr>
        <p:txBody>
          <a:bodyPr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mtClean="0"/>
              <a:t>3/21/2018 (Wed.)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717563" y="6096000"/>
            <a:ext cx="35635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pl-PL" smtClean="0"/>
              <a:t>Sam Chung @</a:t>
            </a:r>
            <a:r>
              <a:rPr lang="en-US" smtClean="0"/>
              <a:t>CASA Research Flash Talk</a:t>
            </a:r>
            <a:endParaRPr lang="pl-PL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18" y="2390901"/>
            <a:ext cx="5486400" cy="2112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72" y="1880221"/>
            <a:ext cx="6076950" cy="3419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8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890" y="637309"/>
            <a:ext cx="8950038" cy="5959762"/>
            <a:chOff x="73890" y="637309"/>
            <a:chExt cx="8950038" cy="59597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6003" t="4572" r="6475" b="6271"/>
            <a:stretch/>
          </p:blipFill>
          <p:spPr>
            <a:xfrm>
              <a:off x="73890" y="637309"/>
              <a:ext cx="3164345" cy="322349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019" r="2273"/>
            <a:stretch/>
          </p:blipFill>
          <p:spPr>
            <a:xfrm>
              <a:off x="1976582" y="3953162"/>
              <a:ext cx="4902248" cy="26439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8768" y="637309"/>
              <a:ext cx="5675160" cy="322349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73890" y="559259"/>
            <a:ext cx="8996958" cy="6037812"/>
            <a:chOff x="73890" y="628165"/>
            <a:chExt cx="8996958" cy="6037812"/>
          </a:xfrm>
        </p:grpSpPr>
        <p:sp>
          <p:nvSpPr>
            <p:cNvPr id="35" name="Rectangle 34"/>
            <p:cNvSpPr/>
            <p:nvPr/>
          </p:nvSpPr>
          <p:spPr>
            <a:xfrm>
              <a:off x="73890" y="628165"/>
              <a:ext cx="8996958" cy="60378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14455" y="779685"/>
              <a:ext cx="7715829" cy="5734772"/>
              <a:chOff x="421408" y="573665"/>
              <a:chExt cx="7715829" cy="5734772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/>
              <a:srcRect b="6657"/>
              <a:stretch/>
            </p:blipFill>
            <p:spPr>
              <a:xfrm>
                <a:off x="1012536" y="573665"/>
                <a:ext cx="6505865" cy="24730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408" y="3752576"/>
                <a:ext cx="4316846" cy="213098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7"/>
              <a:srcRect l="2624" t="3768" r="3028" b="7120"/>
              <a:stretch/>
            </p:blipFill>
            <p:spPr>
              <a:xfrm>
                <a:off x="4978399" y="3169848"/>
                <a:ext cx="3158838" cy="313858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95299" y="5855855"/>
                <a:ext cx="43630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The STEAM Journal (</a:t>
                </a:r>
                <a:r>
                  <a:rPr lang="en-US" sz="1800" dirty="0" err="1" smtClean="0"/>
                  <a:t>Henriksen</a:t>
                </a:r>
                <a:r>
                  <a:rPr lang="en-US" sz="1800" dirty="0" smtClean="0"/>
                  <a:t>, 2017)</a:t>
                </a:r>
                <a:endParaRPr lang="en-US" sz="18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3890" y="486107"/>
            <a:ext cx="8996958" cy="6037812"/>
            <a:chOff x="73890" y="559259"/>
            <a:chExt cx="8996958" cy="6037812"/>
          </a:xfrm>
        </p:grpSpPr>
        <p:sp>
          <p:nvSpPr>
            <p:cNvPr id="42" name="Rectangle 41"/>
            <p:cNvSpPr/>
            <p:nvPr/>
          </p:nvSpPr>
          <p:spPr>
            <a:xfrm>
              <a:off x="73890" y="559259"/>
              <a:ext cx="8996958" cy="60378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545568" y="629265"/>
              <a:ext cx="7114306" cy="5730975"/>
              <a:chOff x="1631372" y="619671"/>
              <a:chExt cx="7114306" cy="573097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8"/>
              <a:srcRect l="21510" t="-1" r="19509" b="41224"/>
              <a:stretch/>
            </p:blipFill>
            <p:spPr>
              <a:xfrm>
                <a:off x="3731498" y="894543"/>
                <a:ext cx="766616" cy="1019917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9"/>
              <a:srcRect l="36909" b="18799"/>
              <a:stretch/>
            </p:blipFill>
            <p:spPr>
              <a:xfrm>
                <a:off x="4572009" y="1079147"/>
                <a:ext cx="2403764" cy="83531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9"/>
              <a:srcRect r="61394" b="18799"/>
              <a:stretch/>
            </p:blipFill>
            <p:spPr>
              <a:xfrm>
                <a:off x="2186712" y="1079147"/>
                <a:ext cx="1470891" cy="83531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4324" y="2225962"/>
                <a:ext cx="5633028" cy="3755352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631372" y="656302"/>
                <a:ext cx="4814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/>
                  <a:t>“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968859" y="619671"/>
                <a:ext cx="4814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smtClean="0"/>
                  <a:t>”</a:t>
                </a:r>
                <a:endParaRPr lang="en-US" sz="96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31372" y="5981314"/>
                <a:ext cx="7114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Tim Bell, Ph.D. </a:t>
                </a:r>
                <a:r>
                  <a:rPr lang="en-US" sz="1600" dirty="0" smtClean="0"/>
                  <a:t>Computer Science and Software Engineering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51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711682"/>
          </a:xfrm>
        </p:spPr>
        <p:txBody>
          <a:bodyPr/>
          <a:lstStyle/>
          <a:p>
            <a:r>
              <a:rPr lang="en-US" dirty="0" smtClean="0"/>
              <a:t>Current Research </a:t>
            </a:r>
            <a:r>
              <a:rPr lang="en-US" dirty="0" smtClean="0"/>
              <a:t>Projects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79676"/>
            <a:ext cx="2916936" cy="2542032"/>
          </a:xfrm>
        </p:spPr>
        <p:txBody>
          <a:bodyPr/>
          <a:lstStyle/>
          <a:p>
            <a:r>
              <a:rPr lang="en-US" sz="2800" dirty="0" smtClean="0"/>
              <a:t>Smart </a:t>
            </a:r>
            <a:r>
              <a:rPr lang="en-US" sz="2800" dirty="0" smtClean="0"/>
              <a:t>&amp; Secure </a:t>
            </a:r>
            <a:r>
              <a:rPr lang="en-US" sz="2800" dirty="0" err="1" smtClean="0"/>
              <a:t>IdM</a:t>
            </a:r>
            <a:endParaRPr lang="en-US" sz="2800" dirty="0" smtClean="0"/>
          </a:p>
          <a:p>
            <a:pPr lvl="1"/>
            <a:r>
              <a:rPr lang="en-US" sz="2400" dirty="0" smtClean="0"/>
              <a:t>Design Pattern</a:t>
            </a:r>
          </a:p>
          <a:p>
            <a:pPr lvl="1"/>
            <a:r>
              <a:rPr lang="en-US" sz="2400" dirty="0" smtClean="0"/>
              <a:t>Compensating Control</a:t>
            </a:r>
          </a:p>
          <a:p>
            <a:pPr lvl="1"/>
            <a:r>
              <a:rPr lang="en-US" sz="2400" dirty="0" smtClean="0"/>
              <a:t>Blockchain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6543675" y="6096000"/>
            <a:ext cx="2133599" cy="365125"/>
          </a:xfrm>
        </p:spPr>
        <p:txBody>
          <a:bodyPr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47675" y="60960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mtClean="0"/>
              <a:t>3/21/2018 (Wed.)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717563" y="6096000"/>
            <a:ext cx="35635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pl-PL" smtClean="0"/>
              <a:t>Sam Chung @</a:t>
            </a:r>
            <a:r>
              <a:rPr lang="en-US" smtClean="0"/>
              <a:t>CASA Research Flash Talk</a:t>
            </a:r>
            <a:endParaRPr lang="pl-PL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936" y="1979676"/>
            <a:ext cx="5486400" cy="3566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128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Btt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4868</TotalTime>
  <Words>200</Words>
  <Application>Microsoft Office PowerPoint</Application>
  <PresentationFormat>On-screen Show (4:3)</PresentationFormat>
  <Paragraphs>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</vt:lpstr>
      <vt:lpstr>Courier New</vt:lpstr>
      <vt:lpstr>Wingdings</vt:lpstr>
      <vt:lpstr>WBttm</vt:lpstr>
      <vt:lpstr>Smart and Secure Computing</vt:lpstr>
      <vt:lpstr>How to Conduct Your Research?</vt:lpstr>
      <vt:lpstr>How to Conduct Your Research?</vt:lpstr>
      <vt:lpstr>Current Research Projects</vt:lpstr>
      <vt:lpstr>PowerPoint Presentation</vt:lpstr>
      <vt:lpstr>Current Research Projects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Sponsored Research</dc:title>
  <dc:creator>chungsa</dc:creator>
  <cp:lastModifiedBy>Sam Chung</cp:lastModifiedBy>
  <cp:revision>214</cp:revision>
  <dcterms:modified xsi:type="dcterms:W3CDTF">2018-02-28T22:38:31Z</dcterms:modified>
</cp:coreProperties>
</file>