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61" r:id="rId4"/>
    <p:sldId id="260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644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36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7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04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80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49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92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8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44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34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05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3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F7686-6498-BD4E-AE40-7949084C1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Responding to the worldwide pilot and aircraft technician shortage</a:t>
            </a:r>
          </a:p>
        </p:txBody>
      </p:sp>
      <p:pic>
        <p:nvPicPr>
          <p:cNvPr id="1026" name="Picture 2" descr="https://www.brinknews.com/wp-content/uploads/2017/04/aircraft_talent_gap-622154452-1025x685.jpg">
            <a:extLst>
              <a:ext uri="{FF2B5EF4-FFF2-40B4-BE49-F238E27FC236}">
                <a16:creationId xmlns:a16="http://schemas.microsoft.com/office/drawing/2014/main" id="{CB8737CD-021C-6F41-BB6E-1F8137BA0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54" y="2908617"/>
            <a:ext cx="4774119" cy="319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3010647_1013764358703618_7039741924093706547_n (1)">
            <a:extLst>
              <a:ext uri="{FF2B5EF4-FFF2-40B4-BE49-F238E27FC236}">
                <a16:creationId xmlns:a16="http://schemas.microsoft.com/office/drawing/2014/main" id="{4C10A6E6-78CB-BC46-9E77-AA270F579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77" y="2937750"/>
            <a:ext cx="5612114" cy="3161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226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E92DE4-D018-AD43-8C48-8619B6390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949" y="419943"/>
            <a:ext cx="7729728" cy="533368"/>
          </a:xfrm>
        </p:spPr>
        <p:txBody>
          <a:bodyPr>
            <a:normAutofit fontScale="90000"/>
          </a:bodyPr>
          <a:lstStyle/>
          <a:p>
            <a:r>
              <a:rPr lang="en-US" dirty="0"/>
              <a:t>Pilot Aircraft Technician Shortage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60AFB-6C01-A941-B0C7-72C4B894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1371600"/>
            <a:ext cx="8654115" cy="4562272"/>
          </a:xfrm>
        </p:spPr>
        <p:txBody>
          <a:bodyPr/>
          <a:lstStyle/>
          <a:p>
            <a:r>
              <a:rPr lang="en-US" dirty="0"/>
              <a:t>Boeing forecasts that between 2017 and 2036, the world's commercial aviation industry will require approximately:</a:t>
            </a:r>
          </a:p>
          <a:p>
            <a:pPr lvl="1"/>
            <a:r>
              <a:rPr lang="en-US" dirty="0"/>
              <a:t>637,000 new commercial airline pilots </a:t>
            </a:r>
          </a:p>
          <a:p>
            <a:pPr lvl="1"/>
            <a:r>
              <a:rPr lang="en-US" dirty="0"/>
              <a:t>648,000 new commercial airline maintenance technicians </a:t>
            </a:r>
          </a:p>
          <a:p>
            <a:pPr lvl="1"/>
            <a:r>
              <a:rPr lang="en-US" dirty="0"/>
              <a:t>839,000 new cabin crew members</a:t>
            </a:r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D4BB7AC-90DE-6944-A5FF-625FDB6A8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613977"/>
              </p:ext>
            </p:extLst>
          </p:nvPr>
        </p:nvGraphicFramePr>
        <p:xfrm>
          <a:off x="2230438" y="3457891"/>
          <a:ext cx="8294892" cy="1590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3723">
                  <a:extLst>
                    <a:ext uri="{9D8B030D-6E8A-4147-A177-3AD203B41FA5}">
                      <a16:colId xmlns:a16="http://schemas.microsoft.com/office/drawing/2014/main" val="2609640071"/>
                    </a:ext>
                  </a:extLst>
                </a:gridCol>
                <a:gridCol w="2073723">
                  <a:extLst>
                    <a:ext uri="{9D8B030D-6E8A-4147-A177-3AD203B41FA5}">
                      <a16:colId xmlns:a16="http://schemas.microsoft.com/office/drawing/2014/main" val="360470810"/>
                    </a:ext>
                  </a:extLst>
                </a:gridCol>
                <a:gridCol w="2073723">
                  <a:extLst>
                    <a:ext uri="{9D8B030D-6E8A-4147-A177-3AD203B41FA5}">
                      <a16:colId xmlns:a16="http://schemas.microsoft.com/office/drawing/2014/main" val="1197604631"/>
                    </a:ext>
                  </a:extLst>
                </a:gridCol>
                <a:gridCol w="2073723">
                  <a:extLst>
                    <a:ext uri="{9D8B030D-6E8A-4147-A177-3AD203B41FA5}">
                      <a16:colId xmlns:a16="http://schemas.microsoft.com/office/drawing/2014/main" val="1437298641"/>
                    </a:ext>
                  </a:extLst>
                </a:gridCol>
              </a:tblGrid>
              <a:tr h="1988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Region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Pilots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Technicians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Cabin Crew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06620573"/>
                  </a:ext>
                </a:extLst>
              </a:tr>
              <a:tr h="1988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Asia-Pacific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253,000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256,000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308,000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21708924"/>
                  </a:ext>
                </a:extLst>
              </a:tr>
              <a:tr h="1988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Europe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106,000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111,000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173,000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8325895"/>
                  </a:ext>
                </a:extLst>
              </a:tr>
              <a:tr h="1988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North America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117,000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118,000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154,000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3118588"/>
                  </a:ext>
                </a:extLst>
              </a:tr>
              <a:tr h="1988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Latin America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52,000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49,000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52,000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9222234"/>
                  </a:ext>
                </a:extLst>
              </a:tr>
              <a:tr h="1988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Middle East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63,000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66,000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96,000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16721245"/>
                  </a:ext>
                </a:extLst>
              </a:tr>
              <a:tr h="1988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Africa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24,000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23,000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28,000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3508565"/>
                  </a:ext>
                </a:extLst>
              </a:tr>
              <a:tr h="1988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Russia / CIS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22,000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25,000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28,000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11198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2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E92DE4-D018-AD43-8C48-8619B6390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949" y="419943"/>
            <a:ext cx="7729728" cy="533368"/>
          </a:xfrm>
        </p:spPr>
        <p:txBody>
          <a:bodyPr>
            <a:normAutofit fontScale="90000"/>
          </a:bodyPr>
          <a:lstStyle/>
          <a:p>
            <a:r>
              <a:rPr lang="en-US" dirty="0"/>
              <a:t>Pilot Aircraft Technician Shortage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60AFB-6C01-A941-B0C7-72C4B894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1371600"/>
            <a:ext cx="8654115" cy="4562272"/>
          </a:xfrm>
        </p:spPr>
        <p:txBody>
          <a:bodyPr/>
          <a:lstStyle/>
          <a:p>
            <a:r>
              <a:rPr lang="en-US" sz="2000" dirty="0"/>
              <a:t>Aircraft Technician Shortage</a:t>
            </a:r>
          </a:p>
          <a:p>
            <a:pPr lvl="1"/>
            <a:r>
              <a:rPr lang="en-US" sz="2000" dirty="0"/>
              <a:t>A bipartisan group of U.S. senators has just introduced legislation to address the technician shortage issue posing a threat to the long-term health of the country’s aviation maintenance industry. </a:t>
            </a:r>
          </a:p>
          <a:p>
            <a:pPr lvl="1"/>
            <a:r>
              <a:rPr lang="en-US" sz="2000" dirty="0"/>
              <a:t>Under the proposed bill, grants of up to $500,000 per year would be available for businesses, unions, schools and government entities partnering to pursue creative solutions to the technician shortage.</a:t>
            </a:r>
          </a:p>
          <a:p>
            <a:pPr lvl="1"/>
            <a:r>
              <a:rPr lang="en-US" sz="2000" dirty="0"/>
              <a:t>Median aircraft mechanic (jet) salary is $83,057 </a:t>
            </a:r>
          </a:p>
          <a:p>
            <a:pPr lvl="1"/>
            <a:r>
              <a:rPr lang="en-US" sz="2000" dirty="0"/>
              <a:t>With a range between $72,382-$93,619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69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E92DE4-D018-AD43-8C48-8619B6390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949" y="419943"/>
            <a:ext cx="7729728" cy="533368"/>
          </a:xfrm>
        </p:spPr>
        <p:txBody>
          <a:bodyPr>
            <a:normAutofit fontScale="90000"/>
          </a:bodyPr>
          <a:lstStyle/>
          <a:p>
            <a:r>
              <a:rPr lang="en-US" dirty="0"/>
              <a:t>Pilot Aircraft Technician Shortage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60AFB-6C01-A941-B0C7-72C4B894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1371600"/>
            <a:ext cx="8654115" cy="4562272"/>
          </a:xfrm>
        </p:spPr>
        <p:txBody>
          <a:bodyPr/>
          <a:lstStyle/>
          <a:p>
            <a:r>
              <a:rPr lang="en-US" dirty="0"/>
              <a:t>Pilot shortage – Felt most at the Regional Airlines.</a:t>
            </a:r>
          </a:p>
          <a:p>
            <a:pPr lvl="1"/>
            <a:r>
              <a:rPr lang="en-US" sz="1800" dirty="0"/>
              <a:t>Demand at the major airlines is expected to grow as thousands of pilots at American, Delta, United and Southwest hit the U.S. mandatory pilot-retirement age of 65 in the next several years.</a:t>
            </a:r>
          </a:p>
          <a:p>
            <a:pPr lvl="1"/>
            <a:r>
              <a:rPr lang="en-US" sz="1800" dirty="0"/>
              <a:t>Last year, Horizon Air was forced to cut back the number of flights to many Pacific Northwest cities because it didn’t have enough pilots. </a:t>
            </a:r>
          </a:p>
          <a:p>
            <a:pPr lvl="1"/>
            <a:r>
              <a:rPr lang="en-US" sz="1800" dirty="0"/>
              <a:t>Last summer, Alaska Airlines subsidiary Horizon Air canceled more than 300 flights over two months for lack of pilots. </a:t>
            </a:r>
          </a:p>
          <a:p>
            <a:pPr lvl="1"/>
            <a:r>
              <a:rPr lang="en-US" sz="1800" dirty="0"/>
              <a:t>Republic Airways filed for bankruptcy protection in 2016, citing a pilot shortage that forced it to ground flights.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091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E92DE4-D018-AD43-8C48-8619B6390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949" y="419943"/>
            <a:ext cx="7729728" cy="533368"/>
          </a:xfrm>
        </p:spPr>
        <p:txBody>
          <a:bodyPr>
            <a:normAutofit fontScale="90000"/>
          </a:bodyPr>
          <a:lstStyle/>
          <a:p>
            <a:r>
              <a:rPr lang="en-US" dirty="0"/>
              <a:t>Pilot Aircraft Technician Shortage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60AFB-6C01-A941-B0C7-72C4B894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1371600"/>
            <a:ext cx="8654115" cy="45622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Best “seller’s market” for pilots in 30 years.</a:t>
            </a:r>
          </a:p>
          <a:p>
            <a:r>
              <a:rPr lang="en-US" dirty="0"/>
              <a:t>Salary Trends:</a:t>
            </a:r>
          </a:p>
          <a:p>
            <a:pPr lvl="1"/>
            <a:r>
              <a:rPr lang="en-US" sz="1800" dirty="0"/>
              <a:t>Pilots who become captains on jumbo jets that fly international routes can earn more than $300,000 a year.</a:t>
            </a:r>
          </a:p>
          <a:p>
            <a:pPr lvl="1"/>
            <a:r>
              <a:rPr lang="en-US" sz="1800" dirty="0"/>
              <a:t>A few years ago, starting pay for first officers or co-pilots at regional airlines was in the low $20,000s. With bonuses and higher hourly rates, some regionals now offer starting pay of $80,000 or more, with signing and retention bonuses.</a:t>
            </a:r>
          </a:p>
          <a:p>
            <a:pPr lvl="1"/>
            <a:r>
              <a:rPr lang="en-US" sz="1800" dirty="0"/>
              <a:t>Examples of current signing bonuses for Regional airlines:</a:t>
            </a:r>
          </a:p>
          <a:p>
            <a:pPr lvl="2"/>
            <a:r>
              <a:rPr lang="en-US" sz="1800" dirty="0"/>
              <a:t>Endeavor Airline $30,000</a:t>
            </a:r>
          </a:p>
          <a:p>
            <a:pPr lvl="2"/>
            <a:r>
              <a:rPr lang="en-US" sz="1800" dirty="0"/>
              <a:t>Piedmont Airline $32,000</a:t>
            </a:r>
          </a:p>
          <a:p>
            <a:pPr lvl="2"/>
            <a:r>
              <a:rPr lang="en-US" sz="1800" dirty="0"/>
              <a:t>Envoy Airline $22,000 plus $20,000 retention bonus per year</a:t>
            </a:r>
          </a:p>
          <a:p>
            <a:pPr lvl="2"/>
            <a:r>
              <a:rPr lang="en-US" sz="1800" dirty="0"/>
              <a:t>Trans State Airline $44,000</a:t>
            </a:r>
          </a:p>
          <a:p>
            <a:pPr lvl="2"/>
            <a:r>
              <a:rPr lang="en-US" sz="1800" dirty="0"/>
              <a:t>Envoy Airline $45,000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526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E92DE4-D018-AD43-8C48-8619B6390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949" y="419943"/>
            <a:ext cx="7729728" cy="533368"/>
          </a:xfrm>
        </p:spPr>
        <p:txBody>
          <a:bodyPr>
            <a:normAutofit fontScale="90000"/>
          </a:bodyPr>
          <a:lstStyle/>
          <a:p>
            <a:r>
              <a:rPr lang="en-US" dirty="0"/>
              <a:t>Pilot Aircraft Technician Shortage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60AFB-6C01-A941-B0C7-72C4B894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1371600"/>
            <a:ext cx="8654115" cy="4562272"/>
          </a:xfrm>
        </p:spPr>
        <p:txBody>
          <a:bodyPr>
            <a:normAutofit/>
          </a:bodyPr>
          <a:lstStyle/>
          <a:p>
            <a:pPr lvl="2"/>
            <a:r>
              <a:rPr lang="en-US" sz="1800" dirty="0"/>
              <a:t>All sectors impacted by the shortage.</a:t>
            </a:r>
          </a:p>
          <a:p>
            <a:pPr lvl="2"/>
            <a:r>
              <a:rPr lang="en-US" sz="1800" dirty="0"/>
              <a:t>USAF rolls out $455,000 retention bonus over 13 years for fighter pilots.  ($35,000 per year)</a:t>
            </a:r>
          </a:p>
          <a:p>
            <a:pPr lvl="2"/>
            <a:r>
              <a:rPr lang="en-US" sz="1800" dirty="0"/>
              <a:t>Many US Airlines are paying retention bonuses to pilots of up to $35,000 per year.</a:t>
            </a:r>
          </a:p>
          <a:p>
            <a:pPr marL="4572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56866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{43A5F1EF-1D7C-E64C-8E5C-CC9E3FEF732E}tf10001120</Template>
  <TotalTime>30</TotalTime>
  <Words>468</Words>
  <Application>Microsoft Macintosh PowerPoint</Application>
  <PresentationFormat>Widescreen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Times New Roman</vt:lpstr>
      <vt:lpstr>Parcel</vt:lpstr>
      <vt:lpstr>Responding to the worldwide pilot and aircraft technician shortage</vt:lpstr>
      <vt:lpstr>Pilot Aircraft Technician Shortage</vt:lpstr>
      <vt:lpstr>Pilot Aircraft Technician Shortage</vt:lpstr>
      <vt:lpstr>Pilot Aircraft Technician Shortage</vt:lpstr>
      <vt:lpstr>Pilot Aircraft Technician Shortage</vt:lpstr>
      <vt:lpstr>Pilot Aircraft Technician Shortage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Responding to the worldwide pilot and aircraft technician shortage</dc:title>
  <dc:creator>Michael A Burgener</dc:creator>
  <cp:lastModifiedBy>Michael A Burgener</cp:lastModifiedBy>
  <cp:revision>3</cp:revision>
  <dcterms:created xsi:type="dcterms:W3CDTF">2018-03-21T18:28:05Z</dcterms:created>
  <dcterms:modified xsi:type="dcterms:W3CDTF">2018-03-21T18:58:12Z</dcterms:modified>
</cp:coreProperties>
</file>