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780" r:id="rId1"/>
  </p:sldMasterIdLst>
  <p:handoutMasterIdLst>
    <p:handoutMasterId r:id="rId3"/>
  </p:handoutMasterIdLst>
  <p:sldIdLst>
    <p:sldId id="257" r:id="rId2"/>
  </p:sldIdLst>
  <p:sldSz cx="43891200" cy="32918400"/>
  <p:notesSz cx="7315200" cy="9601200"/>
  <p:embeddedFontLst>
    <p:embeddedFont>
      <p:font typeface="Bookman Old Style" pitchFamily="18" charset="0"/>
      <p:regular r:id="rId4"/>
      <p:bold r:id="rId5"/>
      <p:italic r:id="rId6"/>
      <p:boldItalic r:id="rId7"/>
    </p:embeddedFont>
    <p:embeddedFont>
      <p:font typeface="Calibri" pitchFamily="34" charset="0"/>
      <p:regular r:id="rId8"/>
      <p:bold r:id="rId9"/>
      <p:italic r:id="rId10"/>
      <p:boldItalic r:id="rId11"/>
    </p:embeddedFont>
  </p:embeddedFontLst>
  <p:defaultTextStyle>
    <a:defPPr>
      <a:defRPr lang="en-US"/>
    </a:defPPr>
    <a:lvl1pPr algn="l" rtl="0" eaLnBrk="0" fontAlgn="base" hangingPunct="0">
      <a:spcBef>
        <a:spcPct val="0"/>
      </a:spcBef>
      <a:spcAft>
        <a:spcPct val="0"/>
      </a:spcAft>
      <a:defRPr sz="3200" kern="1200">
        <a:solidFill>
          <a:schemeClr val="tx1"/>
        </a:solidFill>
        <a:latin typeface="Arial" pitchFamily="34" charset="0"/>
        <a:ea typeface="+mn-ea"/>
        <a:cs typeface="+mn-cs"/>
      </a:defRPr>
    </a:lvl1pPr>
    <a:lvl2pPr marL="457152" algn="l" rtl="0" eaLnBrk="0" fontAlgn="base" hangingPunct="0">
      <a:spcBef>
        <a:spcPct val="0"/>
      </a:spcBef>
      <a:spcAft>
        <a:spcPct val="0"/>
      </a:spcAft>
      <a:defRPr sz="3200" kern="1200">
        <a:solidFill>
          <a:schemeClr val="tx1"/>
        </a:solidFill>
        <a:latin typeface="Arial" pitchFamily="34" charset="0"/>
        <a:ea typeface="+mn-ea"/>
        <a:cs typeface="+mn-cs"/>
      </a:defRPr>
    </a:lvl2pPr>
    <a:lvl3pPr marL="914310" algn="l" rtl="0" eaLnBrk="0" fontAlgn="base" hangingPunct="0">
      <a:spcBef>
        <a:spcPct val="0"/>
      </a:spcBef>
      <a:spcAft>
        <a:spcPct val="0"/>
      </a:spcAft>
      <a:defRPr sz="3200" kern="1200">
        <a:solidFill>
          <a:schemeClr val="tx1"/>
        </a:solidFill>
        <a:latin typeface="Arial" pitchFamily="34" charset="0"/>
        <a:ea typeface="+mn-ea"/>
        <a:cs typeface="+mn-cs"/>
      </a:defRPr>
    </a:lvl3pPr>
    <a:lvl4pPr marL="1371462" algn="l" rtl="0" eaLnBrk="0" fontAlgn="base" hangingPunct="0">
      <a:spcBef>
        <a:spcPct val="0"/>
      </a:spcBef>
      <a:spcAft>
        <a:spcPct val="0"/>
      </a:spcAft>
      <a:defRPr sz="3200" kern="1200">
        <a:solidFill>
          <a:schemeClr val="tx1"/>
        </a:solidFill>
        <a:latin typeface="Arial" pitchFamily="34" charset="0"/>
        <a:ea typeface="+mn-ea"/>
        <a:cs typeface="+mn-cs"/>
      </a:defRPr>
    </a:lvl4pPr>
    <a:lvl5pPr marL="1828619" algn="l" rtl="0" eaLnBrk="0" fontAlgn="base" hangingPunct="0">
      <a:spcBef>
        <a:spcPct val="0"/>
      </a:spcBef>
      <a:spcAft>
        <a:spcPct val="0"/>
      </a:spcAft>
      <a:defRPr sz="3200" kern="1200">
        <a:solidFill>
          <a:schemeClr val="tx1"/>
        </a:solidFill>
        <a:latin typeface="Arial" pitchFamily="34" charset="0"/>
        <a:ea typeface="+mn-ea"/>
        <a:cs typeface="+mn-cs"/>
      </a:defRPr>
    </a:lvl5pPr>
    <a:lvl6pPr marL="2285771" algn="l" defTabSz="914310" rtl="0" eaLnBrk="1" latinLnBrk="0" hangingPunct="1">
      <a:defRPr sz="3200" kern="1200">
        <a:solidFill>
          <a:schemeClr val="tx1"/>
        </a:solidFill>
        <a:latin typeface="Arial" pitchFamily="34" charset="0"/>
        <a:ea typeface="+mn-ea"/>
        <a:cs typeface="+mn-cs"/>
      </a:defRPr>
    </a:lvl6pPr>
    <a:lvl7pPr marL="2742929" algn="l" defTabSz="914310" rtl="0" eaLnBrk="1" latinLnBrk="0" hangingPunct="1">
      <a:defRPr sz="3200" kern="1200">
        <a:solidFill>
          <a:schemeClr val="tx1"/>
        </a:solidFill>
        <a:latin typeface="Arial" pitchFamily="34" charset="0"/>
        <a:ea typeface="+mn-ea"/>
        <a:cs typeface="+mn-cs"/>
      </a:defRPr>
    </a:lvl7pPr>
    <a:lvl8pPr marL="3200081" algn="l" defTabSz="914310" rtl="0" eaLnBrk="1" latinLnBrk="0" hangingPunct="1">
      <a:defRPr sz="3200" kern="1200">
        <a:solidFill>
          <a:schemeClr val="tx1"/>
        </a:solidFill>
        <a:latin typeface="Arial" pitchFamily="34" charset="0"/>
        <a:ea typeface="+mn-ea"/>
        <a:cs typeface="+mn-cs"/>
      </a:defRPr>
    </a:lvl8pPr>
    <a:lvl9pPr marL="3657238" algn="l" defTabSz="914310" rtl="0" eaLnBrk="1" latinLnBrk="0" hangingPunct="1">
      <a:defRPr sz="32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oviedo" initials="d" lastIdx="1" clrIdx="0"/>
  <p:cmAuthor id="1" name="Laura Johnson" initials="LT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A82EE"/>
    <a:srgbClr val="8C580F"/>
    <a:srgbClr val="679E2A"/>
    <a:srgbClr val="292409"/>
    <a:srgbClr val="3C2506"/>
    <a:srgbClr val="956F23"/>
    <a:srgbClr val="003300"/>
    <a:srgbClr val="000099"/>
    <a:srgbClr val="99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658" autoAdjust="0"/>
    <p:restoredTop sz="97882" autoAdjust="0"/>
  </p:normalViewPr>
  <p:slideViewPr>
    <p:cSldViewPr>
      <p:cViewPr>
        <p:scale>
          <a:sx n="25" d="100"/>
          <a:sy n="25" d="100"/>
        </p:scale>
        <p:origin x="-1146" y="50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0" y="0"/>
            <a:ext cx="3169699" cy="481705"/>
          </a:xfrm>
          <a:prstGeom prst="rect">
            <a:avLst/>
          </a:prstGeom>
          <a:noFill/>
          <a:ln w="9525">
            <a:noFill/>
            <a:miter lim="800000"/>
            <a:headEnd/>
            <a:tailEnd/>
          </a:ln>
          <a:effectLst/>
        </p:spPr>
        <p:txBody>
          <a:bodyPr vert="horz" wrap="square" lIns="96410" tIns="48205" rIns="96410" bIns="48205" numCol="1" anchor="t" anchorCtr="0" compatLnSpc="1">
            <a:prstTxWarp prst="textNoShape">
              <a:avLst/>
            </a:prstTxWarp>
          </a:bodyPr>
          <a:lstStyle>
            <a:lvl1pPr defTabSz="963999">
              <a:defRPr sz="1200">
                <a:latin typeface="Times New Roman" pitchFamily="18" charset="0"/>
              </a:defRPr>
            </a:lvl1pPr>
          </a:lstStyle>
          <a:p>
            <a:endParaRPr lang="en-US"/>
          </a:p>
        </p:txBody>
      </p:sp>
      <p:sp>
        <p:nvSpPr>
          <p:cNvPr id="7171" name="Rectangle 1027"/>
          <p:cNvSpPr>
            <a:spLocks noGrp="1" noChangeArrowheads="1"/>
          </p:cNvSpPr>
          <p:nvPr>
            <p:ph type="dt" sz="quarter" idx="1"/>
          </p:nvPr>
        </p:nvSpPr>
        <p:spPr bwMode="auto">
          <a:xfrm>
            <a:off x="4145502" y="0"/>
            <a:ext cx="3169699" cy="481705"/>
          </a:xfrm>
          <a:prstGeom prst="rect">
            <a:avLst/>
          </a:prstGeom>
          <a:noFill/>
          <a:ln w="9525">
            <a:noFill/>
            <a:miter lim="800000"/>
            <a:headEnd/>
            <a:tailEnd/>
          </a:ln>
          <a:effectLst/>
        </p:spPr>
        <p:txBody>
          <a:bodyPr vert="horz" wrap="square" lIns="96410" tIns="48205" rIns="96410" bIns="48205" numCol="1" anchor="t" anchorCtr="0" compatLnSpc="1">
            <a:prstTxWarp prst="textNoShape">
              <a:avLst/>
            </a:prstTxWarp>
          </a:bodyPr>
          <a:lstStyle>
            <a:lvl1pPr algn="r" defTabSz="963999">
              <a:defRPr sz="1200">
                <a:latin typeface="Times New Roman" pitchFamily="18" charset="0"/>
              </a:defRPr>
            </a:lvl1pPr>
          </a:lstStyle>
          <a:p>
            <a:endParaRPr lang="en-US"/>
          </a:p>
        </p:txBody>
      </p:sp>
      <p:sp>
        <p:nvSpPr>
          <p:cNvPr id="7172" name="Rectangle 1028"/>
          <p:cNvSpPr>
            <a:spLocks noGrp="1" noChangeArrowheads="1"/>
          </p:cNvSpPr>
          <p:nvPr>
            <p:ph type="ftr" sz="quarter" idx="2"/>
          </p:nvPr>
        </p:nvSpPr>
        <p:spPr bwMode="auto">
          <a:xfrm>
            <a:off x="0" y="9122785"/>
            <a:ext cx="3169699" cy="478415"/>
          </a:xfrm>
          <a:prstGeom prst="rect">
            <a:avLst/>
          </a:prstGeom>
          <a:noFill/>
          <a:ln w="9525">
            <a:noFill/>
            <a:miter lim="800000"/>
            <a:headEnd/>
            <a:tailEnd/>
          </a:ln>
          <a:effectLst/>
        </p:spPr>
        <p:txBody>
          <a:bodyPr vert="horz" wrap="square" lIns="96410" tIns="48205" rIns="96410" bIns="48205" numCol="1" anchor="b" anchorCtr="0" compatLnSpc="1">
            <a:prstTxWarp prst="textNoShape">
              <a:avLst/>
            </a:prstTxWarp>
          </a:bodyPr>
          <a:lstStyle>
            <a:lvl1pPr defTabSz="963999">
              <a:defRPr sz="1200">
                <a:latin typeface="Times New Roman" pitchFamily="18" charset="0"/>
              </a:defRPr>
            </a:lvl1pPr>
          </a:lstStyle>
          <a:p>
            <a:endParaRPr lang="en-US"/>
          </a:p>
        </p:txBody>
      </p:sp>
      <p:sp>
        <p:nvSpPr>
          <p:cNvPr id="7173" name="Rectangle 1029"/>
          <p:cNvSpPr>
            <a:spLocks noGrp="1" noChangeArrowheads="1"/>
          </p:cNvSpPr>
          <p:nvPr>
            <p:ph type="sldNum" sz="quarter" idx="3"/>
          </p:nvPr>
        </p:nvSpPr>
        <p:spPr bwMode="auto">
          <a:xfrm>
            <a:off x="4145502" y="9122785"/>
            <a:ext cx="3169699" cy="478415"/>
          </a:xfrm>
          <a:prstGeom prst="rect">
            <a:avLst/>
          </a:prstGeom>
          <a:noFill/>
          <a:ln w="9525">
            <a:noFill/>
            <a:miter lim="800000"/>
            <a:headEnd/>
            <a:tailEnd/>
          </a:ln>
          <a:effectLst/>
        </p:spPr>
        <p:txBody>
          <a:bodyPr vert="horz" wrap="square" lIns="96410" tIns="48205" rIns="96410" bIns="48205" numCol="1" anchor="b" anchorCtr="0" compatLnSpc="1">
            <a:prstTxWarp prst="textNoShape">
              <a:avLst/>
            </a:prstTxWarp>
          </a:bodyPr>
          <a:lstStyle>
            <a:lvl1pPr algn="r" defTabSz="963999">
              <a:defRPr sz="1200">
                <a:latin typeface="Times New Roman" pitchFamily="18" charset="0"/>
              </a:defRPr>
            </a:lvl1pPr>
          </a:lstStyle>
          <a:p>
            <a:fld id="{66FA8E72-5673-46A2-92F9-377BF65757B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402821" indent="0" algn="ctr">
              <a:buNone/>
              <a:defRPr>
                <a:solidFill>
                  <a:schemeClr val="tx1">
                    <a:tint val="75000"/>
                  </a:schemeClr>
                </a:solidFill>
              </a:defRPr>
            </a:lvl2pPr>
            <a:lvl3pPr marL="4805657" indent="0" algn="ctr">
              <a:buNone/>
              <a:defRPr>
                <a:solidFill>
                  <a:schemeClr val="tx1">
                    <a:tint val="75000"/>
                  </a:schemeClr>
                </a:solidFill>
              </a:defRPr>
            </a:lvl3pPr>
            <a:lvl4pPr marL="7208478" indent="0" algn="ctr">
              <a:buNone/>
              <a:defRPr>
                <a:solidFill>
                  <a:schemeClr val="tx1">
                    <a:tint val="75000"/>
                  </a:schemeClr>
                </a:solidFill>
              </a:defRPr>
            </a:lvl4pPr>
            <a:lvl5pPr marL="9611314" indent="0" algn="ctr">
              <a:buNone/>
              <a:defRPr>
                <a:solidFill>
                  <a:schemeClr val="tx1">
                    <a:tint val="75000"/>
                  </a:schemeClr>
                </a:solidFill>
              </a:defRPr>
            </a:lvl5pPr>
            <a:lvl6pPr marL="12014135" indent="0" algn="ctr">
              <a:buNone/>
              <a:defRPr>
                <a:solidFill>
                  <a:schemeClr val="tx1">
                    <a:tint val="75000"/>
                  </a:schemeClr>
                </a:solidFill>
              </a:defRPr>
            </a:lvl6pPr>
            <a:lvl7pPr marL="14416971" indent="0" algn="ctr">
              <a:buNone/>
              <a:defRPr>
                <a:solidFill>
                  <a:schemeClr val="tx1">
                    <a:tint val="75000"/>
                  </a:schemeClr>
                </a:solidFill>
              </a:defRPr>
            </a:lvl7pPr>
            <a:lvl8pPr marL="16819792" indent="0" algn="ctr">
              <a:buNone/>
              <a:defRPr>
                <a:solidFill>
                  <a:schemeClr val="tx1">
                    <a:tint val="75000"/>
                  </a:schemeClr>
                </a:solidFill>
              </a:defRPr>
            </a:lvl8pPr>
            <a:lvl9pPr marL="192226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ABEFB-7BA2-4015-A032-B74DDCD227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4078-D0BC-432F-85AC-CDCEE81A92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4"/>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4"/>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45F10-C285-4EB9-A65A-E319D2E080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81A95-F595-4A76-898C-BBE06E0ACC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9"/>
            <a:ext cx="37307520" cy="7200898"/>
          </a:xfrm>
        </p:spPr>
        <p:txBody>
          <a:bodyPr anchor="b"/>
          <a:lstStyle>
            <a:lvl1pPr marL="0" indent="0">
              <a:buNone/>
              <a:defRPr sz="10500">
                <a:solidFill>
                  <a:schemeClr val="tx1">
                    <a:tint val="75000"/>
                  </a:schemeClr>
                </a:solidFill>
              </a:defRPr>
            </a:lvl1pPr>
            <a:lvl2pPr marL="2402821" indent="0">
              <a:buNone/>
              <a:defRPr sz="9500">
                <a:solidFill>
                  <a:schemeClr val="tx1">
                    <a:tint val="75000"/>
                  </a:schemeClr>
                </a:solidFill>
              </a:defRPr>
            </a:lvl2pPr>
            <a:lvl3pPr marL="4805657" indent="0">
              <a:buNone/>
              <a:defRPr sz="8400">
                <a:solidFill>
                  <a:schemeClr val="tx1">
                    <a:tint val="75000"/>
                  </a:schemeClr>
                </a:solidFill>
              </a:defRPr>
            </a:lvl3pPr>
            <a:lvl4pPr marL="7208478" indent="0">
              <a:buNone/>
              <a:defRPr sz="7400">
                <a:solidFill>
                  <a:schemeClr val="tx1">
                    <a:tint val="75000"/>
                  </a:schemeClr>
                </a:solidFill>
              </a:defRPr>
            </a:lvl4pPr>
            <a:lvl5pPr marL="9611314" indent="0">
              <a:buNone/>
              <a:defRPr sz="7400">
                <a:solidFill>
                  <a:schemeClr val="tx1">
                    <a:tint val="75000"/>
                  </a:schemeClr>
                </a:solidFill>
              </a:defRPr>
            </a:lvl5pPr>
            <a:lvl6pPr marL="12014135" indent="0">
              <a:buNone/>
              <a:defRPr sz="7400">
                <a:solidFill>
                  <a:schemeClr val="tx1">
                    <a:tint val="75000"/>
                  </a:schemeClr>
                </a:solidFill>
              </a:defRPr>
            </a:lvl6pPr>
            <a:lvl7pPr marL="14416971" indent="0">
              <a:buNone/>
              <a:defRPr sz="7400">
                <a:solidFill>
                  <a:schemeClr val="tx1">
                    <a:tint val="75000"/>
                  </a:schemeClr>
                </a:solidFill>
              </a:defRPr>
            </a:lvl7pPr>
            <a:lvl8pPr marL="16819792" indent="0">
              <a:buNone/>
              <a:defRPr sz="7400">
                <a:solidFill>
                  <a:schemeClr val="tx1">
                    <a:tint val="75000"/>
                  </a:schemeClr>
                </a:solidFill>
              </a:defRPr>
            </a:lvl8pPr>
            <a:lvl9pPr marL="19222628"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3823-1266-4B3D-8522-0AD0C007C5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7"/>
            <a:ext cx="1938528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7"/>
            <a:ext cx="1938528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D1EBA-9C05-4D45-A1E1-F6E5CBDA38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3" cy="3070858"/>
          </a:xfrm>
        </p:spPr>
        <p:txBody>
          <a:bodyPr anchor="b"/>
          <a:lstStyle>
            <a:lvl1pPr marL="0" indent="0">
              <a:buNone/>
              <a:defRPr sz="12600" b="1"/>
            </a:lvl1pPr>
            <a:lvl2pPr marL="2402821" indent="0">
              <a:buNone/>
              <a:defRPr sz="10500" b="1"/>
            </a:lvl2pPr>
            <a:lvl3pPr marL="4805657" indent="0">
              <a:buNone/>
              <a:defRPr sz="9500" b="1"/>
            </a:lvl3pPr>
            <a:lvl4pPr marL="7208478" indent="0">
              <a:buNone/>
              <a:defRPr sz="8400" b="1"/>
            </a:lvl4pPr>
            <a:lvl5pPr marL="9611314" indent="0">
              <a:buNone/>
              <a:defRPr sz="8400" b="1"/>
            </a:lvl5pPr>
            <a:lvl6pPr marL="12014135" indent="0">
              <a:buNone/>
              <a:defRPr sz="8400" b="1"/>
            </a:lvl6pPr>
            <a:lvl7pPr marL="14416971" indent="0">
              <a:buNone/>
              <a:defRPr sz="8400" b="1"/>
            </a:lvl7pPr>
            <a:lvl8pPr marL="16819792" indent="0">
              <a:buNone/>
              <a:defRPr sz="8400" b="1"/>
            </a:lvl8pPr>
            <a:lvl9pPr marL="19222628"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3"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7" y="7368542"/>
            <a:ext cx="19400520" cy="3070858"/>
          </a:xfrm>
        </p:spPr>
        <p:txBody>
          <a:bodyPr anchor="b"/>
          <a:lstStyle>
            <a:lvl1pPr marL="0" indent="0">
              <a:buNone/>
              <a:defRPr sz="12600" b="1"/>
            </a:lvl1pPr>
            <a:lvl2pPr marL="2402821" indent="0">
              <a:buNone/>
              <a:defRPr sz="10500" b="1"/>
            </a:lvl2pPr>
            <a:lvl3pPr marL="4805657" indent="0">
              <a:buNone/>
              <a:defRPr sz="9500" b="1"/>
            </a:lvl3pPr>
            <a:lvl4pPr marL="7208478" indent="0">
              <a:buNone/>
              <a:defRPr sz="8400" b="1"/>
            </a:lvl4pPr>
            <a:lvl5pPr marL="9611314" indent="0">
              <a:buNone/>
              <a:defRPr sz="8400" b="1"/>
            </a:lvl5pPr>
            <a:lvl6pPr marL="12014135" indent="0">
              <a:buNone/>
              <a:defRPr sz="8400" b="1"/>
            </a:lvl6pPr>
            <a:lvl7pPr marL="14416971" indent="0">
              <a:buNone/>
              <a:defRPr sz="8400" b="1"/>
            </a:lvl7pPr>
            <a:lvl8pPr marL="16819792" indent="0">
              <a:buNone/>
              <a:defRPr sz="8400" b="1"/>
            </a:lvl8pPr>
            <a:lvl9pPr marL="19222628"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2296127" y="10439400"/>
            <a:ext cx="19400520"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BA496-9D1F-47D1-B5C7-AB6194EC5E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91865-A4FB-42FA-A817-736E4FB0AD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0DBA9-E872-4606-9F9A-C11AE2D59E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7" y="1310640"/>
            <a:ext cx="14439903" cy="55778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77" y="6888487"/>
            <a:ext cx="14439903" cy="22517102"/>
          </a:xfrm>
        </p:spPr>
        <p:txBody>
          <a:bodyPr/>
          <a:lstStyle>
            <a:lvl1pPr marL="0" indent="0">
              <a:buNone/>
              <a:defRPr sz="7400"/>
            </a:lvl1pPr>
            <a:lvl2pPr marL="2402821" indent="0">
              <a:buNone/>
              <a:defRPr sz="6300"/>
            </a:lvl2pPr>
            <a:lvl3pPr marL="4805657" indent="0">
              <a:buNone/>
              <a:defRPr sz="5300"/>
            </a:lvl3pPr>
            <a:lvl4pPr marL="7208478" indent="0">
              <a:buNone/>
              <a:defRPr sz="4700"/>
            </a:lvl4pPr>
            <a:lvl5pPr marL="9611314" indent="0">
              <a:buNone/>
              <a:defRPr sz="4700"/>
            </a:lvl5pPr>
            <a:lvl6pPr marL="12014135" indent="0">
              <a:buNone/>
              <a:defRPr sz="4700"/>
            </a:lvl6pPr>
            <a:lvl7pPr marL="14416971" indent="0">
              <a:buNone/>
              <a:defRPr sz="4700"/>
            </a:lvl7pPr>
            <a:lvl8pPr marL="16819792" indent="0">
              <a:buNone/>
              <a:defRPr sz="4700"/>
            </a:lvl8pPr>
            <a:lvl9pPr marL="19222628"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46608-8706-4682-9CDE-45DF21D7E2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6800"/>
            </a:lvl1pPr>
            <a:lvl2pPr marL="2402821" indent="0">
              <a:buNone/>
              <a:defRPr sz="14700"/>
            </a:lvl2pPr>
            <a:lvl3pPr marL="4805657" indent="0">
              <a:buNone/>
              <a:defRPr sz="12600"/>
            </a:lvl3pPr>
            <a:lvl4pPr marL="7208478" indent="0">
              <a:buNone/>
              <a:defRPr sz="10500"/>
            </a:lvl4pPr>
            <a:lvl5pPr marL="9611314" indent="0">
              <a:buNone/>
              <a:defRPr sz="10500"/>
            </a:lvl5pPr>
            <a:lvl6pPr marL="12014135" indent="0">
              <a:buNone/>
              <a:defRPr sz="10500"/>
            </a:lvl6pPr>
            <a:lvl7pPr marL="14416971" indent="0">
              <a:buNone/>
              <a:defRPr sz="10500"/>
            </a:lvl7pPr>
            <a:lvl8pPr marL="16819792" indent="0">
              <a:buNone/>
              <a:defRPr sz="10500"/>
            </a:lvl8pPr>
            <a:lvl9pPr marL="19222628" indent="0">
              <a:buNone/>
              <a:defRPr sz="10500"/>
            </a:lvl9pPr>
          </a:lstStyle>
          <a:p>
            <a:endParaRPr lang="en-US"/>
          </a:p>
        </p:txBody>
      </p:sp>
      <p:sp>
        <p:nvSpPr>
          <p:cNvPr id="4" name="Text Placeholder 3"/>
          <p:cNvSpPr>
            <a:spLocks noGrp="1"/>
          </p:cNvSpPr>
          <p:nvPr>
            <p:ph type="body" sz="half" idx="2"/>
          </p:nvPr>
        </p:nvSpPr>
        <p:spPr>
          <a:xfrm>
            <a:off x="8602983" y="25763222"/>
            <a:ext cx="26334720" cy="3863338"/>
          </a:xfrm>
        </p:spPr>
        <p:txBody>
          <a:bodyPr/>
          <a:lstStyle>
            <a:lvl1pPr marL="0" indent="0">
              <a:buNone/>
              <a:defRPr sz="7400"/>
            </a:lvl1pPr>
            <a:lvl2pPr marL="2402821" indent="0">
              <a:buNone/>
              <a:defRPr sz="6300"/>
            </a:lvl2pPr>
            <a:lvl3pPr marL="4805657" indent="0">
              <a:buNone/>
              <a:defRPr sz="5300"/>
            </a:lvl3pPr>
            <a:lvl4pPr marL="7208478" indent="0">
              <a:buNone/>
              <a:defRPr sz="4700"/>
            </a:lvl4pPr>
            <a:lvl5pPr marL="9611314" indent="0">
              <a:buNone/>
              <a:defRPr sz="4700"/>
            </a:lvl5pPr>
            <a:lvl6pPr marL="12014135" indent="0">
              <a:buNone/>
              <a:defRPr sz="4700"/>
            </a:lvl6pPr>
            <a:lvl7pPr marL="14416971" indent="0">
              <a:buNone/>
              <a:defRPr sz="4700"/>
            </a:lvl7pPr>
            <a:lvl8pPr marL="16819792" indent="0">
              <a:buNone/>
              <a:defRPr sz="4700"/>
            </a:lvl8pPr>
            <a:lvl9pPr marL="19222628"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9F495-DF06-42B8-967D-1C5C49B4CB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80567" tIns="240292" rIns="480567" bIns="24029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80567" tIns="240292" rIns="480567" bIns="2402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80567" tIns="240292" rIns="480567" bIns="240292" rtlCol="0" anchor="ctr"/>
          <a:lstStyle>
            <a:lvl1pPr algn="l">
              <a:defRPr sz="63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80567" tIns="240292" rIns="480567" bIns="240292"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80567" tIns="240292" rIns="480567" bIns="240292" rtlCol="0" anchor="ctr"/>
          <a:lstStyle>
            <a:lvl1pPr algn="r">
              <a:defRPr sz="6300">
                <a:solidFill>
                  <a:schemeClr val="tx1">
                    <a:tint val="75000"/>
                  </a:schemeClr>
                </a:solidFill>
              </a:defRPr>
            </a:lvl1pPr>
          </a:lstStyle>
          <a:p>
            <a:fld id="{0D3C3789-2116-400C-AF07-2D2C72020C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805657" rtl="0" eaLnBrk="1" latinLnBrk="0" hangingPunct="1">
        <a:spcBef>
          <a:spcPct val="0"/>
        </a:spcBef>
        <a:buNone/>
        <a:defRPr sz="23100" kern="1200">
          <a:solidFill>
            <a:schemeClr val="tx1"/>
          </a:solidFill>
          <a:latin typeface="+mj-lt"/>
          <a:ea typeface="+mj-ea"/>
          <a:cs typeface="+mj-cs"/>
        </a:defRPr>
      </a:lvl1pPr>
    </p:titleStyle>
    <p:bodyStyle>
      <a:lvl1pPr marL="1802123" indent="-1802123" algn="l" defTabSz="4805657"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4595" indent="-1501769" algn="l" defTabSz="4805657"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7067" indent="-1201410" algn="l" defTabSz="4805657"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09904" indent="-1201410" algn="l" defTabSz="4805657"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2724" indent="-1201410" algn="l" defTabSz="4805657"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5561" indent="-1201410" algn="l" defTabSz="4805657"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18381" indent="-1201410" algn="l" defTabSz="4805657"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1218" indent="-1201410" algn="l" defTabSz="4805657"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4039" indent="-1201410" algn="l" defTabSz="4805657"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5657" rtl="0" eaLnBrk="1" latinLnBrk="0" hangingPunct="1">
        <a:defRPr sz="9500" kern="1200">
          <a:solidFill>
            <a:schemeClr val="tx1"/>
          </a:solidFill>
          <a:latin typeface="+mn-lt"/>
          <a:ea typeface="+mn-ea"/>
          <a:cs typeface="+mn-cs"/>
        </a:defRPr>
      </a:lvl1pPr>
      <a:lvl2pPr marL="2402821" algn="l" defTabSz="4805657" rtl="0" eaLnBrk="1" latinLnBrk="0" hangingPunct="1">
        <a:defRPr sz="9500" kern="1200">
          <a:solidFill>
            <a:schemeClr val="tx1"/>
          </a:solidFill>
          <a:latin typeface="+mn-lt"/>
          <a:ea typeface="+mn-ea"/>
          <a:cs typeface="+mn-cs"/>
        </a:defRPr>
      </a:lvl2pPr>
      <a:lvl3pPr marL="4805657" algn="l" defTabSz="4805657" rtl="0" eaLnBrk="1" latinLnBrk="0" hangingPunct="1">
        <a:defRPr sz="9500" kern="1200">
          <a:solidFill>
            <a:schemeClr val="tx1"/>
          </a:solidFill>
          <a:latin typeface="+mn-lt"/>
          <a:ea typeface="+mn-ea"/>
          <a:cs typeface="+mn-cs"/>
        </a:defRPr>
      </a:lvl3pPr>
      <a:lvl4pPr marL="7208478" algn="l" defTabSz="4805657" rtl="0" eaLnBrk="1" latinLnBrk="0" hangingPunct="1">
        <a:defRPr sz="9500" kern="1200">
          <a:solidFill>
            <a:schemeClr val="tx1"/>
          </a:solidFill>
          <a:latin typeface="+mn-lt"/>
          <a:ea typeface="+mn-ea"/>
          <a:cs typeface="+mn-cs"/>
        </a:defRPr>
      </a:lvl4pPr>
      <a:lvl5pPr marL="9611314" algn="l" defTabSz="4805657" rtl="0" eaLnBrk="1" latinLnBrk="0" hangingPunct="1">
        <a:defRPr sz="9500" kern="1200">
          <a:solidFill>
            <a:schemeClr val="tx1"/>
          </a:solidFill>
          <a:latin typeface="+mn-lt"/>
          <a:ea typeface="+mn-ea"/>
          <a:cs typeface="+mn-cs"/>
        </a:defRPr>
      </a:lvl5pPr>
      <a:lvl6pPr marL="12014135" algn="l" defTabSz="4805657" rtl="0" eaLnBrk="1" latinLnBrk="0" hangingPunct="1">
        <a:defRPr sz="9500" kern="1200">
          <a:solidFill>
            <a:schemeClr val="tx1"/>
          </a:solidFill>
          <a:latin typeface="+mn-lt"/>
          <a:ea typeface="+mn-ea"/>
          <a:cs typeface="+mn-cs"/>
        </a:defRPr>
      </a:lvl6pPr>
      <a:lvl7pPr marL="14416971" algn="l" defTabSz="4805657" rtl="0" eaLnBrk="1" latinLnBrk="0" hangingPunct="1">
        <a:defRPr sz="9500" kern="1200">
          <a:solidFill>
            <a:schemeClr val="tx1"/>
          </a:solidFill>
          <a:latin typeface="+mn-lt"/>
          <a:ea typeface="+mn-ea"/>
          <a:cs typeface="+mn-cs"/>
        </a:defRPr>
      </a:lvl7pPr>
      <a:lvl8pPr marL="16819792" algn="l" defTabSz="4805657" rtl="0" eaLnBrk="1" latinLnBrk="0" hangingPunct="1">
        <a:defRPr sz="9500" kern="1200">
          <a:solidFill>
            <a:schemeClr val="tx1"/>
          </a:solidFill>
          <a:latin typeface="+mn-lt"/>
          <a:ea typeface="+mn-ea"/>
          <a:cs typeface="+mn-cs"/>
        </a:defRPr>
      </a:lvl8pPr>
      <a:lvl9pPr marL="19222628" algn="l" defTabSz="4805657"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783773" y="457203"/>
            <a:ext cx="41735827" cy="2308316"/>
          </a:xfrm>
          <a:prstGeom prst="rect">
            <a:avLst/>
          </a:prstGeom>
          <a:noFill/>
        </p:spPr>
        <p:txBody>
          <a:bodyPr wrap="square" lIns="91431" tIns="45716" rIns="91431" bIns="45716" rtlCol="0">
            <a:spAutoFit/>
          </a:bodyPr>
          <a:lstStyle/>
          <a:p>
            <a:pPr algn="ctr"/>
            <a:r>
              <a:rPr lang="en-US" sz="7200" b="1" dirty="0" smtClean="0">
                <a:solidFill>
                  <a:srgbClr val="990000"/>
                </a:solidFill>
                <a:latin typeface="Bookman Old Style" pitchFamily="18" charset="0"/>
              </a:rPr>
              <a:t>What Can Triadic Census Tell Us about the Development of Public Management Networks?</a:t>
            </a:r>
            <a:endParaRPr lang="en-US" sz="7200" b="1" dirty="0">
              <a:solidFill>
                <a:srgbClr val="990000"/>
              </a:solidFill>
              <a:latin typeface="Bookman Old Style" pitchFamily="18" charset="0"/>
            </a:endParaRPr>
          </a:p>
        </p:txBody>
      </p:sp>
      <p:cxnSp>
        <p:nvCxnSpPr>
          <p:cNvPr id="85" name="Straight Connector 84"/>
          <p:cNvCxnSpPr/>
          <p:nvPr/>
        </p:nvCxnSpPr>
        <p:spPr bwMode="auto">
          <a:xfrm>
            <a:off x="838200" y="4953000"/>
            <a:ext cx="42176705" cy="0"/>
          </a:xfrm>
          <a:prstGeom prst="line">
            <a:avLst/>
          </a:prstGeom>
          <a:solidFill>
            <a:schemeClr val="accent1"/>
          </a:solidFill>
          <a:ln w="127000" cap="flat" cmpd="sng" algn="ctr">
            <a:solidFill>
              <a:schemeClr val="tx2"/>
            </a:solidFill>
            <a:prstDash val="solid"/>
            <a:round/>
            <a:headEnd type="none" w="med" len="med"/>
            <a:tailEnd type="none" w="med" len="med"/>
          </a:ln>
          <a:effectLst/>
        </p:spPr>
      </p:cxnSp>
      <p:sp>
        <p:nvSpPr>
          <p:cNvPr id="88" name="TextBox 87"/>
          <p:cNvSpPr txBox="1"/>
          <p:nvPr/>
        </p:nvSpPr>
        <p:spPr>
          <a:xfrm>
            <a:off x="2220687" y="2895601"/>
            <a:ext cx="38862000" cy="907933"/>
          </a:xfrm>
          <a:prstGeom prst="rect">
            <a:avLst/>
          </a:prstGeom>
          <a:noFill/>
        </p:spPr>
        <p:txBody>
          <a:bodyPr wrap="square" lIns="91431" tIns="45716" rIns="91431" bIns="45716" rtlCol="0">
            <a:spAutoFit/>
          </a:bodyPr>
          <a:lstStyle/>
          <a:p>
            <a:pPr algn="ctr"/>
            <a:r>
              <a:rPr lang="en-US" sz="5300" dirty="0" smtClean="0">
                <a:latin typeface="Bookman Old Style" pitchFamily="18" charset="0"/>
                <a:cs typeface="Arial" pitchFamily="34" charset="0"/>
              </a:rPr>
              <a:t>Aleksey Kolpakov</a:t>
            </a:r>
            <a:r>
              <a:rPr lang="en-US" sz="5300" baseline="30000" dirty="0" smtClean="0">
                <a:latin typeface="Bookman Old Style" pitchFamily="18" charset="0"/>
                <a:cs typeface="Arial" pitchFamily="34" charset="0"/>
              </a:rPr>
              <a:t>1 </a:t>
            </a:r>
            <a:r>
              <a:rPr lang="en-US" sz="5300" dirty="0" smtClean="0">
                <a:latin typeface="Bookman Old Style" pitchFamily="18" charset="0"/>
                <a:cs typeface="Arial" pitchFamily="34" charset="0"/>
              </a:rPr>
              <a:t>and Michael McGuire</a:t>
            </a:r>
            <a:r>
              <a:rPr lang="en-US" sz="5300" baseline="30000" dirty="0" smtClean="0">
                <a:latin typeface="Bookman Old Style" pitchFamily="18" charset="0"/>
                <a:cs typeface="Arial" pitchFamily="34" charset="0"/>
              </a:rPr>
              <a:t>1</a:t>
            </a:r>
          </a:p>
        </p:txBody>
      </p:sp>
      <p:sp>
        <p:nvSpPr>
          <p:cNvPr id="90" name="Rectangle 89"/>
          <p:cNvSpPr/>
          <p:nvPr/>
        </p:nvSpPr>
        <p:spPr>
          <a:xfrm>
            <a:off x="3096987" y="3962401"/>
            <a:ext cx="37109400" cy="907933"/>
          </a:xfrm>
          <a:prstGeom prst="rect">
            <a:avLst/>
          </a:prstGeom>
        </p:spPr>
        <p:txBody>
          <a:bodyPr wrap="square" lIns="91431" tIns="45716" rIns="91431" bIns="45716">
            <a:spAutoFit/>
          </a:bodyPr>
          <a:lstStyle/>
          <a:p>
            <a:pPr lvl="0" algn="ctr"/>
            <a:r>
              <a:rPr lang="en-US" sz="5300" i="1" baseline="30000" dirty="0" smtClean="0">
                <a:solidFill>
                  <a:srgbClr val="000000"/>
                </a:solidFill>
                <a:latin typeface="Bookman Old Style" pitchFamily="18" charset="0"/>
                <a:cs typeface="Arial" pitchFamily="34" charset="0"/>
              </a:rPr>
              <a:t>1</a:t>
            </a:r>
            <a:r>
              <a:rPr lang="en-US" sz="5300" i="1" dirty="0" smtClean="0">
                <a:solidFill>
                  <a:srgbClr val="000000"/>
                </a:solidFill>
                <a:latin typeface="Bookman Old Style" pitchFamily="18" charset="0"/>
                <a:cs typeface="Arial" pitchFamily="34" charset="0"/>
              </a:rPr>
              <a:t>School of Public and Environmental Affairs, Indiana University</a:t>
            </a:r>
            <a:endParaRPr lang="en-US" sz="5300" i="1" dirty="0">
              <a:solidFill>
                <a:srgbClr val="000000"/>
              </a:solidFill>
              <a:latin typeface="Bookman Old Style" pitchFamily="18" charset="0"/>
              <a:cs typeface="Arial" pitchFamily="34" charset="0"/>
            </a:endParaRPr>
          </a:p>
        </p:txBody>
      </p:sp>
      <p:sp>
        <p:nvSpPr>
          <p:cNvPr id="99" name="TextBox 98"/>
          <p:cNvSpPr txBox="1"/>
          <p:nvPr/>
        </p:nvSpPr>
        <p:spPr>
          <a:xfrm>
            <a:off x="4267200" y="5334000"/>
            <a:ext cx="5617028" cy="984877"/>
          </a:xfrm>
          <a:prstGeom prst="rect">
            <a:avLst/>
          </a:prstGeom>
          <a:noFill/>
          <a:ln w="38100">
            <a:noFill/>
          </a:ln>
        </p:spPr>
        <p:txBody>
          <a:bodyPr wrap="square" lIns="91431" tIns="45716" rIns="91431" bIns="45716" rtlCol="0" anchor="ctr">
            <a:spAutoFit/>
          </a:bodyPr>
          <a:lstStyle/>
          <a:p>
            <a:pPr algn="ctr"/>
            <a:r>
              <a:rPr lang="en-US" sz="5800" b="1" dirty="0" smtClean="0">
                <a:solidFill>
                  <a:srgbClr val="990000"/>
                </a:solidFill>
                <a:latin typeface="Bookman Old Style" pitchFamily="18" charset="0"/>
              </a:rPr>
              <a:t>Introduction</a:t>
            </a:r>
            <a:endParaRPr lang="en-US" sz="5800" b="1" dirty="0">
              <a:solidFill>
                <a:srgbClr val="990000"/>
              </a:solidFill>
              <a:latin typeface="Bookman Old Style" pitchFamily="18" charset="0"/>
            </a:endParaRPr>
          </a:p>
        </p:txBody>
      </p:sp>
      <p:sp>
        <p:nvSpPr>
          <p:cNvPr id="100" name="TextBox 99"/>
          <p:cNvSpPr txBox="1"/>
          <p:nvPr/>
        </p:nvSpPr>
        <p:spPr>
          <a:xfrm>
            <a:off x="4953000" y="17449800"/>
            <a:ext cx="4637313" cy="984877"/>
          </a:xfrm>
          <a:prstGeom prst="rect">
            <a:avLst/>
          </a:prstGeom>
          <a:noFill/>
          <a:ln w="3175">
            <a:noFill/>
          </a:ln>
        </p:spPr>
        <p:txBody>
          <a:bodyPr wrap="square" lIns="91431" tIns="45716" rIns="91431" bIns="45716" rtlCol="0" anchor="ctr">
            <a:spAutoFit/>
          </a:bodyPr>
          <a:lstStyle/>
          <a:p>
            <a:pPr algn="ctr"/>
            <a:r>
              <a:rPr lang="en-US" sz="5800" b="1" dirty="0" smtClean="0">
                <a:solidFill>
                  <a:srgbClr val="990000"/>
                </a:solidFill>
                <a:latin typeface="Bookman Old Style" pitchFamily="18" charset="0"/>
              </a:rPr>
              <a:t>Methods</a:t>
            </a:r>
            <a:endParaRPr lang="en-US" sz="5800" b="1" dirty="0">
              <a:solidFill>
                <a:srgbClr val="990000"/>
              </a:solidFill>
              <a:latin typeface="Bookman Old Style" pitchFamily="18" charset="0"/>
            </a:endParaRPr>
          </a:p>
        </p:txBody>
      </p:sp>
      <p:sp>
        <p:nvSpPr>
          <p:cNvPr id="190" name="Rectangle 189"/>
          <p:cNvSpPr/>
          <p:nvPr/>
        </p:nvSpPr>
        <p:spPr>
          <a:xfrm>
            <a:off x="10907486" y="20269201"/>
            <a:ext cx="4702629" cy="584767"/>
          </a:xfrm>
          <a:prstGeom prst="rect">
            <a:avLst/>
          </a:prstGeom>
        </p:spPr>
        <p:txBody>
          <a:bodyPr wrap="square" lIns="91431" tIns="45716" rIns="91431" bIns="45716">
            <a:spAutoFit/>
          </a:bodyPr>
          <a:lstStyle/>
          <a:p>
            <a:r>
              <a:rPr lang="en-US" dirty="0" smtClean="0"/>
              <a:t> </a:t>
            </a:r>
          </a:p>
        </p:txBody>
      </p:sp>
      <p:sp>
        <p:nvSpPr>
          <p:cNvPr id="1042" name="Rectangle 18"/>
          <p:cNvSpPr>
            <a:spLocks noChangeArrowheads="1"/>
          </p:cNvSpPr>
          <p:nvPr/>
        </p:nvSpPr>
        <p:spPr bwMode="auto">
          <a:xfrm>
            <a:off x="0" y="-292387"/>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87" name="Rectangle 15"/>
          <p:cNvSpPr>
            <a:spLocks noChangeArrowheads="1"/>
          </p:cNvSpPr>
          <p:nvPr/>
        </p:nvSpPr>
        <p:spPr bwMode="auto">
          <a:xfrm>
            <a:off x="0" y="-292387"/>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9" name="TextBox 88"/>
          <p:cNvSpPr txBox="1"/>
          <p:nvPr/>
        </p:nvSpPr>
        <p:spPr>
          <a:xfrm>
            <a:off x="990600" y="6477000"/>
            <a:ext cx="12344400" cy="10618291"/>
          </a:xfrm>
          <a:prstGeom prst="rect">
            <a:avLst/>
          </a:prstGeom>
          <a:noFill/>
        </p:spPr>
        <p:txBody>
          <a:bodyPr wrap="square" rtlCol="0">
            <a:spAutoFit/>
          </a:bodyPr>
          <a:lstStyle/>
          <a:p>
            <a:r>
              <a:rPr lang="en-US" sz="3600" dirty="0" smtClean="0">
                <a:latin typeface="+mn-lt"/>
              </a:rPr>
              <a:t>As Saint-</a:t>
            </a:r>
            <a:r>
              <a:rPr lang="en-US" sz="3600" dirty="0" err="1" smtClean="0">
                <a:latin typeface="+mn-lt"/>
              </a:rPr>
              <a:t>Onge</a:t>
            </a:r>
            <a:r>
              <a:rPr lang="en-US" sz="3600" dirty="0" smtClean="0">
                <a:latin typeface="+mn-lt"/>
              </a:rPr>
              <a:t> and Armstrong (2004) have noted, the capability to effectively manage complex partnerships is growing in importance as organizations are reconfigured on internally and externally conductive bases.  Organizations are becoming more and more involved in complex value-creation networks, where the boundaries between one organization and another become blurred and functions become integrated.  This study shows how a STEM (science, technology, engineering, and mathematics) small school, Metro High School in Columbus, Ohio, was built by and continues to operate as an integrated network involving persons from the non-profit sector, school administrative staff, leaders from academia, and members of the greater Columbus community.  This study describes and explains the network operations that emerged throughout the development of the school and that now exist during the operation of Metro School.  This network analysis thus focuses on lessons learned from the formulation of the Metro concept, its implementation, and the collaborative structure of the network that maintains broader support for the school.</a:t>
            </a:r>
            <a:endParaRPr lang="en-US" sz="3600" dirty="0">
              <a:solidFill>
                <a:srgbClr val="FF0000"/>
              </a:solidFill>
              <a:latin typeface="+mn-lt"/>
            </a:endParaRPr>
          </a:p>
        </p:txBody>
      </p:sp>
      <p:sp>
        <p:nvSpPr>
          <p:cNvPr id="61" name="Rectangle 60"/>
          <p:cNvSpPr/>
          <p:nvPr/>
        </p:nvSpPr>
        <p:spPr>
          <a:xfrm>
            <a:off x="1066800" y="18821400"/>
            <a:ext cx="12801600" cy="11726287"/>
          </a:xfrm>
          <a:prstGeom prst="rect">
            <a:avLst/>
          </a:prstGeom>
        </p:spPr>
        <p:txBody>
          <a:bodyPr wrap="square">
            <a:spAutoFit/>
          </a:bodyPr>
          <a:lstStyle/>
          <a:p>
            <a:pPr>
              <a:buFont typeface="Wingdings" pitchFamily="2" charset="2"/>
              <a:buChar char="v"/>
            </a:pPr>
            <a:r>
              <a:rPr lang="en-US" sz="3600" dirty="0" smtClean="0">
                <a:latin typeface="+mn-lt"/>
              </a:rPr>
              <a:t>  The current study uses the qualitative and quantitative data collected by Robert </a:t>
            </a:r>
            <a:r>
              <a:rPr lang="en-US" sz="3600" dirty="0" err="1" smtClean="0">
                <a:latin typeface="+mn-lt"/>
              </a:rPr>
              <a:t>Agranoff</a:t>
            </a:r>
            <a:r>
              <a:rPr lang="en-US" sz="3600" dirty="0" smtClean="0">
                <a:latin typeface="+mn-lt"/>
              </a:rPr>
              <a:t> and Michael McGuire, School of Public and Environmental Affairs, Indiana University, as the part of an evaluation study of Metro School in 2008.</a:t>
            </a:r>
          </a:p>
          <a:p>
            <a:pPr>
              <a:buFont typeface="Wingdings" pitchFamily="2" charset="2"/>
              <a:buChar char="v"/>
            </a:pPr>
            <a:r>
              <a:rPr lang="en-US" sz="3600" dirty="0" smtClean="0">
                <a:latin typeface="+mn-lt"/>
              </a:rPr>
              <a:t>The qualitative data are represented by semi-structured interviews with 28 key representatives of 17 organizations involved in the network school project.</a:t>
            </a:r>
          </a:p>
          <a:p>
            <a:pPr>
              <a:buFont typeface="Wingdings" pitchFamily="2" charset="2"/>
              <a:buChar char="v"/>
            </a:pPr>
            <a:r>
              <a:rPr lang="en-US" sz="3600" dirty="0" smtClean="0">
                <a:latin typeface="+mn-lt"/>
              </a:rPr>
              <a:t>These 28 key representatives were identified by the snow-balling technique based on initial discussions with Metro School staff.</a:t>
            </a:r>
          </a:p>
          <a:p>
            <a:pPr>
              <a:buFont typeface="Wingdings" pitchFamily="2" charset="2"/>
              <a:buChar char="v"/>
            </a:pPr>
            <a:r>
              <a:rPr lang="en-US" sz="3600" dirty="0" smtClean="0">
                <a:latin typeface="+mn-lt"/>
              </a:rPr>
              <a:t>The quantitative data were gathered by means </a:t>
            </a:r>
            <a:r>
              <a:rPr lang="en-US" sz="3600" smtClean="0">
                <a:latin typeface="+mn-lt"/>
              </a:rPr>
              <a:t>of two-page </a:t>
            </a:r>
            <a:r>
              <a:rPr lang="en-US" sz="3600" dirty="0" smtClean="0">
                <a:latin typeface="+mn-lt"/>
              </a:rPr>
              <a:t>surveys, where each respondent was asked to identify up to 16 individuals that were important in terms of involvement with Metro School.  Fifty-seven representatives responded to the survey.</a:t>
            </a:r>
          </a:p>
          <a:p>
            <a:pPr>
              <a:buFont typeface="Wingdings" pitchFamily="2" charset="2"/>
              <a:buChar char="v"/>
            </a:pPr>
            <a:r>
              <a:rPr lang="en-US" sz="3600" dirty="0" smtClean="0">
                <a:latin typeface="+mn-lt"/>
              </a:rPr>
              <a:t>Using the results of the qualitative data and items from the survey we constructed the directed network of 28 actors of 17 organizations involved in the Metro School at three time points: pre-project stage, the planning stage and the implementation stage</a:t>
            </a:r>
          </a:p>
          <a:p>
            <a:pPr>
              <a:buFont typeface="Wingdings" pitchFamily="2" charset="2"/>
              <a:buChar char="v"/>
            </a:pPr>
            <a:r>
              <a:rPr lang="en-US" sz="3600" dirty="0" smtClean="0">
                <a:latin typeface="+mn-lt"/>
              </a:rPr>
              <a:t>UCINET</a:t>
            </a:r>
            <a:r>
              <a:rPr lang="en-US" sz="3600" baseline="30000" dirty="0" smtClean="0">
                <a:latin typeface="+mn-lt"/>
              </a:rPr>
              <a:t>TM</a:t>
            </a:r>
            <a:r>
              <a:rPr lang="en-US" sz="3600" dirty="0" smtClean="0">
                <a:latin typeface="+mn-lt"/>
              </a:rPr>
              <a:t> and NETDRAW</a:t>
            </a:r>
            <a:r>
              <a:rPr lang="en-US" sz="3600" baseline="30000" dirty="0" smtClean="0">
                <a:latin typeface="+mn-lt"/>
              </a:rPr>
              <a:t>TM</a:t>
            </a:r>
            <a:r>
              <a:rPr lang="en-US" sz="3600" dirty="0" smtClean="0">
                <a:latin typeface="+mn-lt"/>
              </a:rPr>
              <a:t> were used to conduct social network analysis of the directed networks at the descriptive level.</a:t>
            </a:r>
          </a:p>
          <a:p>
            <a:pPr>
              <a:buFont typeface="Wingdings" pitchFamily="2" charset="2"/>
              <a:buChar char="v"/>
            </a:pPr>
            <a:r>
              <a:rPr lang="en-US" sz="3600" dirty="0" smtClean="0">
                <a:latin typeface="+mn-lt"/>
              </a:rPr>
              <a:t> PAJEK</a:t>
            </a:r>
            <a:r>
              <a:rPr lang="en-US" sz="3600" baseline="30000" dirty="0" smtClean="0">
                <a:latin typeface="+mn-lt"/>
              </a:rPr>
              <a:t>TM</a:t>
            </a:r>
            <a:r>
              <a:rPr lang="en-US" sz="3600" dirty="0" smtClean="0">
                <a:latin typeface="+mn-lt"/>
              </a:rPr>
              <a:t> was used to conduct triadic census analysis for the planning and implementation networks.</a:t>
            </a:r>
          </a:p>
        </p:txBody>
      </p:sp>
      <p:sp>
        <p:nvSpPr>
          <p:cNvPr id="101" name="TextBox 100"/>
          <p:cNvSpPr txBox="1"/>
          <p:nvPr/>
        </p:nvSpPr>
        <p:spPr>
          <a:xfrm>
            <a:off x="27366686" y="5334001"/>
            <a:ext cx="4637313" cy="984877"/>
          </a:xfrm>
          <a:prstGeom prst="rect">
            <a:avLst/>
          </a:prstGeom>
          <a:noFill/>
          <a:ln w="38100">
            <a:noFill/>
          </a:ln>
        </p:spPr>
        <p:txBody>
          <a:bodyPr wrap="square" lIns="91431" tIns="45716" rIns="91431" bIns="45716" rtlCol="0" anchor="ctr">
            <a:spAutoFit/>
          </a:bodyPr>
          <a:lstStyle/>
          <a:p>
            <a:pPr algn="ctr"/>
            <a:r>
              <a:rPr lang="en-US" sz="5800" b="1" dirty="0" smtClean="0">
                <a:solidFill>
                  <a:srgbClr val="990000"/>
                </a:solidFill>
                <a:latin typeface="Bookman Old Style" pitchFamily="18" charset="0"/>
              </a:rPr>
              <a:t>Results</a:t>
            </a:r>
            <a:endParaRPr lang="en-US" sz="5800" b="1" dirty="0">
              <a:solidFill>
                <a:srgbClr val="990000"/>
              </a:solidFill>
              <a:latin typeface="Bookman Old Style" pitchFamily="18" charset="0"/>
            </a:endParaRPr>
          </a:p>
        </p:txBody>
      </p:sp>
      <p:sp>
        <p:nvSpPr>
          <p:cNvPr id="78" name="Rectangle 77"/>
          <p:cNvSpPr/>
          <p:nvPr/>
        </p:nvSpPr>
        <p:spPr>
          <a:xfrm>
            <a:off x="30175200" y="25603200"/>
            <a:ext cx="13258800" cy="6801854"/>
          </a:xfrm>
          <a:prstGeom prst="rect">
            <a:avLst/>
          </a:prstGeom>
          <a:ln w="38100">
            <a:noFill/>
          </a:ln>
        </p:spPr>
        <p:txBody>
          <a:bodyPr wrap="square" lIns="91431" tIns="45716" rIns="91431" bIns="45716">
            <a:spAutoFit/>
          </a:bodyPr>
          <a:lstStyle/>
          <a:p>
            <a:pPr lvl="0" algn="ctr"/>
            <a:r>
              <a:rPr lang="en-US" sz="5800" b="1" dirty="0" smtClean="0">
                <a:solidFill>
                  <a:srgbClr val="990000"/>
                </a:solidFill>
                <a:latin typeface="Bookman Old Style" pitchFamily="18" charset="0"/>
              </a:rPr>
              <a:t>Conclusions</a:t>
            </a:r>
          </a:p>
          <a:p>
            <a:pPr lvl="0" algn="ctr"/>
            <a:endParaRPr lang="en-US" sz="1800" b="1" dirty="0" smtClean="0">
              <a:solidFill>
                <a:srgbClr val="990000"/>
              </a:solidFill>
              <a:latin typeface="+mn-lt"/>
            </a:endParaRPr>
          </a:p>
          <a:p>
            <a:pPr lvl="1">
              <a:buFont typeface="Wingdings" pitchFamily="2" charset="2"/>
              <a:buChar char="v"/>
            </a:pPr>
            <a:r>
              <a:rPr lang="en-US" sz="3600" dirty="0" smtClean="0">
                <a:latin typeface="+mn-lt"/>
              </a:rPr>
              <a:t>  The analysis of triads in the planning and implementation stages of the Metro School project shows some patterns of structural configurations of the network depending on the stage of network development. </a:t>
            </a:r>
          </a:p>
          <a:p>
            <a:pPr lvl="1">
              <a:buFont typeface="Wingdings" pitchFamily="2" charset="2"/>
              <a:buChar char="v"/>
            </a:pPr>
            <a:r>
              <a:rPr lang="en-US" sz="3600" dirty="0" smtClean="0">
                <a:latin typeface="+mn-lt"/>
              </a:rPr>
              <a:t>The Metro school network at the stage of planning exhibited a structural tendency towards hierarchy because of the large number of </a:t>
            </a:r>
            <a:r>
              <a:rPr lang="en-US" sz="3600" b="1" i="1" dirty="0" smtClean="0">
                <a:solidFill>
                  <a:srgbClr val="0000FF"/>
                </a:solidFill>
                <a:latin typeface="+mn-lt"/>
              </a:rPr>
              <a:t>transitive triads (210 triads). </a:t>
            </a:r>
          </a:p>
          <a:p>
            <a:pPr lvl="1">
              <a:buFont typeface="Wingdings" pitchFamily="2" charset="2"/>
              <a:buChar char="v"/>
            </a:pPr>
            <a:r>
              <a:rPr lang="en-US" sz="3600" dirty="0" smtClean="0">
                <a:latin typeface="+mn-lt"/>
              </a:rPr>
              <a:t>Analysis of </a:t>
            </a:r>
            <a:r>
              <a:rPr lang="en-US" sz="3600" b="1" i="1" dirty="0" smtClean="0">
                <a:solidFill>
                  <a:srgbClr val="FF0000"/>
                </a:solidFill>
                <a:latin typeface="+mn-lt"/>
              </a:rPr>
              <a:t>cyclical triads (030C triads</a:t>
            </a:r>
            <a:r>
              <a:rPr lang="en-US" sz="3600" dirty="0" smtClean="0">
                <a:solidFill>
                  <a:srgbClr val="FF0000"/>
                </a:solidFill>
                <a:latin typeface="+mn-lt"/>
              </a:rPr>
              <a:t>) </a:t>
            </a:r>
            <a:r>
              <a:rPr lang="en-US" sz="3600" dirty="0" smtClean="0">
                <a:latin typeface="+mn-lt"/>
              </a:rPr>
              <a:t>in both project stages indicates the impediment of information flow in the network, especially in the implementation stage.</a:t>
            </a:r>
          </a:p>
        </p:txBody>
      </p:sp>
      <p:pic>
        <p:nvPicPr>
          <p:cNvPr id="69" name="Picture 2" descr="http://visualidentity.iu.edu/downloads/media/marks/iub_h_rgb.jpg"/>
          <p:cNvPicPr>
            <a:picLocks noChangeAspect="1" noChangeArrowheads="1"/>
          </p:cNvPicPr>
          <p:nvPr/>
        </p:nvPicPr>
        <p:blipFill>
          <a:blip r:embed="rId2" cstate="print"/>
          <a:srcRect/>
          <a:stretch>
            <a:fillRect/>
          </a:stretch>
        </p:blipFill>
        <p:spPr bwMode="auto">
          <a:xfrm>
            <a:off x="33505589" y="2970638"/>
            <a:ext cx="9318811" cy="1448962"/>
          </a:xfrm>
          <a:prstGeom prst="rect">
            <a:avLst/>
          </a:prstGeom>
          <a:noFill/>
        </p:spPr>
      </p:pic>
      <p:sp>
        <p:nvSpPr>
          <p:cNvPr id="71" name="TextBox 70"/>
          <p:cNvSpPr txBox="1"/>
          <p:nvPr/>
        </p:nvSpPr>
        <p:spPr>
          <a:xfrm>
            <a:off x="990600" y="4038600"/>
            <a:ext cx="7924800" cy="830997"/>
          </a:xfrm>
          <a:prstGeom prst="rect">
            <a:avLst/>
          </a:prstGeom>
          <a:noFill/>
        </p:spPr>
        <p:txBody>
          <a:bodyPr wrap="square" rtlCol="0">
            <a:spAutoFit/>
          </a:bodyPr>
          <a:lstStyle/>
          <a:p>
            <a:r>
              <a:rPr lang="en-US" sz="4800" dirty="0" smtClean="0">
                <a:latin typeface="Bookman Old Style" pitchFamily="18" charset="0"/>
              </a:rPr>
              <a:t>avkolpak@indiana.edu</a:t>
            </a:r>
            <a:endParaRPr lang="en-US" sz="4000" dirty="0">
              <a:latin typeface="Bookman Old Style" pitchFamily="18" charset="0"/>
            </a:endParaRPr>
          </a:p>
        </p:txBody>
      </p:sp>
      <p:graphicFrame>
        <p:nvGraphicFramePr>
          <p:cNvPr id="64" name="Table 63"/>
          <p:cNvGraphicFramePr>
            <a:graphicFrameLocks noGrp="1"/>
          </p:cNvGraphicFramePr>
          <p:nvPr/>
        </p:nvGraphicFramePr>
        <p:xfrm>
          <a:off x="15011400" y="7467600"/>
          <a:ext cx="13106400" cy="2523744"/>
        </p:xfrm>
        <a:graphic>
          <a:graphicData uri="http://schemas.openxmlformats.org/drawingml/2006/table">
            <a:tbl>
              <a:tblPr/>
              <a:tblGrid>
                <a:gridCol w="3275923"/>
                <a:gridCol w="3275923"/>
                <a:gridCol w="3277277"/>
                <a:gridCol w="3277277"/>
              </a:tblGrid>
              <a:tr h="609600">
                <a:tc>
                  <a:txBody>
                    <a:bodyPr/>
                    <a:lstStyle/>
                    <a:p>
                      <a:pPr marL="0" marR="0">
                        <a:lnSpc>
                          <a:spcPct val="115000"/>
                        </a:lnSpc>
                        <a:spcBef>
                          <a:spcPts val="0"/>
                        </a:spcBef>
                        <a:spcAft>
                          <a:spcPts val="0"/>
                        </a:spcAft>
                      </a:pPr>
                      <a:endParaRPr lang="en-US" sz="3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latin typeface="+mn-lt"/>
                          <a:ea typeface="Calibri"/>
                          <a:cs typeface="Times New Roman"/>
                        </a:rPr>
                        <a:t>Pre-project</a:t>
                      </a:r>
                      <a:endParaRPr lang="en-US" sz="36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latin typeface="+mn-lt"/>
                          <a:ea typeface="Calibri"/>
                          <a:cs typeface="Times New Roman"/>
                        </a:rPr>
                        <a:t>Planning</a:t>
                      </a:r>
                      <a:endParaRPr lang="en-US" sz="36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latin typeface="+mn-lt"/>
                          <a:ea typeface="Calibri"/>
                          <a:cs typeface="Times New Roman"/>
                        </a:rPr>
                        <a:t>Implementation</a:t>
                      </a:r>
                      <a:endParaRPr lang="en-US" sz="36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264">
                <a:tc>
                  <a:txBody>
                    <a:bodyPr/>
                    <a:lstStyle/>
                    <a:p>
                      <a:pPr marL="0" marR="0">
                        <a:lnSpc>
                          <a:spcPct val="115000"/>
                        </a:lnSpc>
                        <a:spcBef>
                          <a:spcPts val="0"/>
                        </a:spcBef>
                        <a:spcAft>
                          <a:spcPts val="0"/>
                        </a:spcAft>
                      </a:pPr>
                      <a:r>
                        <a:rPr lang="en-US" sz="3600" i="1">
                          <a:latin typeface="+mn-lt"/>
                          <a:ea typeface="Calibri"/>
                          <a:cs typeface="Times New Roman"/>
                        </a:rPr>
                        <a:t>Density </a:t>
                      </a:r>
                      <a:endParaRPr lang="en-US" sz="36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latin typeface="+mn-lt"/>
                          <a:ea typeface="Calibri"/>
                          <a:cs typeface="Times New Roman"/>
                        </a:rPr>
                        <a:t>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latin typeface="+mn-lt"/>
                          <a:ea typeface="Calibri"/>
                          <a:cs typeface="Times New Roman"/>
                        </a:rPr>
                        <a:t>11 %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latin typeface="+mn-lt"/>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nSpc>
                          <a:spcPct val="115000"/>
                        </a:lnSpc>
                        <a:spcBef>
                          <a:spcPts val="0"/>
                        </a:spcBef>
                        <a:spcAft>
                          <a:spcPts val="0"/>
                        </a:spcAft>
                      </a:pPr>
                      <a:r>
                        <a:rPr lang="en-US" sz="3600" i="1" dirty="0">
                          <a:latin typeface="+mn-lt"/>
                          <a:ea typeface="Calibri"/>
                          <a:cs typeface="Times New Roman"/>
                        </a:rPr>
                        <a:t>Reciprocity </a:t>
                      </a:r>
                      <a:endParaRPr lang="en-US" sz="3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latin typeface="+mn-lt"/>
                          <a:ea typeface="Calibri"/>
                          <a:cs typeface="Times New Roman"/>
                        </a:rPr>
                        <a:t>23 %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latin typeface="+mn-lt"/>
                          <a:ea typeface="Calibri"/>
                          <a:cs typeface="Times New Roman"/>
                        </a:rPr>
                        <a:t>46 %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latin typeface="+mn-lt"/>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nSpc>
                          <a:spcPct val="115000"/>
                        </a:lnSpc>
                        <a:spcBef>
                          <a:spcPts val="0"/>
                        </a:spcBef>
                        <a:spcAft>
                          <a:spcPts val="0"/>
                        </a:spcAft>
                      </a:pPr>
                      <a:r>
                        <a:rPr lang="en-US" sz="3600" i="1">
                          <a:latin typeface="+mn-lt"/>
                          <a:ea typeface="Calibri"/>
                          <a:cs typeface="Times New Roman"/>
                        </a:rPr>
                        <a:t>Transitivity</a:t>
                      </a:r>
                      <a:endParaRPr lang="en-US" sz="36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latin typeface="+mn-lt"/>
                          <a:ea typeface="Calibri"/>
                          <a:cs typeface="Times New Roman"/>
                        </a:rPr>
                        <a:t>36 %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latin typeface="+mn-lt"/>
                          <a:ea typeface="Calibri"/>
                          <a:cs typeface="Times New Roman"/>
                        </a:rPr>
                        <a:t>64 %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latin typeface="+mn-lt"/>
                          <a:ea typeface="Calibri"/>
                          <a:cs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Table 2. General Information about the STEM NHS Networks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TextBox 66"/>
          <p:cNvSpPr txBox="1"/>
          <p:nvPr/>
        </p:nvSpPr>
        <p:spPr>
          <a:xfrm>
            <a:off x="14859000" y="6356121"/>
            <a:ext cx="13335000" cy="769433"/>
          </a:xfrm>
          <a:prstGeom prst="rect">
            <a:avLst/>
          </a:prstGeom>
          <a:noFill/>
          <a:ln w="3175">
            <a:noFill/>
          </a:ln>
        </p:spPr>
        <p:txBody>
          <a:bodyPr wrap="square" lIns="91431" tIns="45716" rIns="91431" bIns="45716" rtlCol="0" anchor="ctr">
            <a:spAutoFit/>
          </a:bodyPr>
          <a:lstStyle/>
          <a:p>
            <a:pPr algn="ctr"/>
            <a:r>
              <a:rPr lang="en-US" sz="4400" b="1" dirty="0" smtClean="0">
                <a:solidFill>
                  <a:srgbClr val="8A82EE"/>
                </a:solidFill>
                <a:latin typeface="Bookman Old Style" pitchFamily="18" charset="0"/>
              </a:rPr>
              <a:t>General Description of the Networks</a:t>
            </a:r>
            <a:endParaRPr lang="en-US" sz="4400" b="1" dirty="0">
              <a:solidFill>
                <a:srgbClr val="8A82EE"/>
              </a:solidFill>
              <a:latin typeface="Bookman Old Style" pitchFamily="18" charset="0"/>
            </a:endParaRPr>
          </a:p>
        </p:txBody>
      </p:sp>
      <p:sp>
        <p:nvSpPr>
          <p:cNvPr id="73" name="TextBox 72"/>
          <p:cNvSpPr txBox="1"/>
          <p:nvPr/>
        </p:nvSpPr>
        <p:spPr>
          <a:xfrm>
            <a:off x="14859000" y="10820400"/>
            <a:ext cx="13335000" cy="769433"/>
          </a:xfrm>
          <a:prstGeom prst="rect">
            <a:avLst/>
          </a:prstGeom>
          <a:noFill/>
          <a:ln w="3175">
            <a:noFill/>
          </a:ln>
        </p:spPr>
        <p:txBody>
          <a:bodyPr wrap="square" lIns="91431" tIns="45716" rIns="91431" bIns="45716" rtlCol="0" anchor="ctr">
            <a:spAutoFit/>
          </a:bodyPr>
          <a:lstStyle/>
          <a:p>
            <a:pPr algn="ctr"/>
            <a:r>
              <a:rPr lang="en-US" sz="4400" b="1" dirty="0" smtClean="0">
                <a:solidFill>
                  <a:srgbClr val="8A82EE"/>
                </a:solidFill>
                <a:latin typeface="Bookman Old Style" pitchFamily="18" charset="0"/>
              </a:rPr>
              <a:t>Visualization of Planning Stage Network</a:t>
            </a:r>
            <a:endParaRPr lang="en-US" sz="4400" b="1" dirty="0">
              <a:solidFill>
                <a:srgbClr val="8A82EE"/>
              </a:solidFill>
              <a:latin typeface="Bookman Old Style" pitchFamily="18" charset="0"/>
            </a:endParaRPr>
          </a:p>
        </p:txBody>
      </p:sp>
      <p:pic>
        <p:nvPicPr>
          <p:cNvPr id="3" name="Picture 5" descr="Planning Phase.jpg"/>
          <p:cNvPicPr>
            <a:picLocks noChangeAspect="1" noChangeArrowheads="1"/>
          </p:cNvPicPr>
          <p:nvPr/>
        </p:nvPicPr>
        <p:blipFill>
          <a:blip r:embed="rId3" cstate="print"/>
          <a:srcRect/>
          <a:stretch>
            <a:fillRect/>
          </a:stretch>
        </p:blipFill>
        <p:spPr bwMode="auto">
          <a:xfrm>
            <a:off x="15697200" y="12344400"/>
            <a:ext cx="11582400" cy="7696200"/>
          </a:xfrm>
          <a:prstGeom prst="rect">
            <a:avLst/>
          </a:prstGeom>
          <a:noFill/>
          <a:ln w="9525">
            <a:noFill/>
            <a:miter lim="800000"/>
            <a:headEnd/>
            <a:tailEnd/>
          </a:ln>
        </p:spPr>
      </p:pic>
      <p:sp>
        <p:nvSpPr>
          <p:cNvPr id="74" name="TextBox 73"/>
          <p:cNvSpPr txBox="1"/>
          <p:nvPr/>
        </p:nvSpPr>
        <p:spPr>
          <a:xfrm>
            <a:off x="15011400" y="20345400"/>
            <a:ext cx="13335000" cy="1446542"/>
          </a:xfrm>
          <a:prstGeom prst="rect">
            <a:avLst/>
          </a:prstGeom>
          <a:noFill/>
          <a:ln w="3175">
            <a:noFill/>
          </a:ln>
        </p:spPr>
        <p:txBody>
          <a:bodyPr wrap="square" lIns="91431" tIns="45716" rIns="91431" bIns="45716" rtlCol="0" anchor="ctr">
            <a:spAutoFit/>
          </a:bodyPr>
          <a:lstStyle/>
          <a:p>
            <a:pPr algn="ctr"/>
            <a:r>
              <a:rPr lang="en-US" sz="4400" b="1" dirty="0" smtClean="0">
                <a:solidFill>
                  <a:srgbClr val="8A82EE"/>
                </a:solidFill>
                <a:latin typeface="Bookman Old Style" pitchFamily="18" charset="0"/>
              </a:rPr>
              <a:t>Visualization of the Implementation Stage Network</a:t>
            </a:r>
            <a:endParaRPr lang="en-US" sz="4400" b="1" dirty="0">
              <a:solidFill>
                <a:srgbClr val="8A82EE"/>
              </a:solidFill>
              <a:latin typeface="Bookman Old Style" pitchFamily="18" charset="0"/>
            </a:endParaRPr>
          </a:p>
        </p:txBody>
      </p:sp>
      <p:pic>
        <p:nvPicPr>
          <p:cNvPr id="5" name="Picture 7" descr="Implementation.jpg"/>
          <p:cNvPicPr>
            <a:picLocks noChangeAspect="1" noChangeArrowheads="1"/>
          </p:cNvPicPr>
          <p:nvPr/>
        </p:nvPicPr>
        <p:blipFill>
          <a:blip r:embed="rId4" cstate="print"/>
          <a:srcRect/>
          <a:stretch>
            <a:fillRect/>
          </a:stretch>
        </p:blipFill>
        <p:spPr bwMode="auto">
          <a:xfrm>
            <a:off x="17526000" y="22174200"/>
            <a:ext cx="9286425" cy="7696200"/>
          </a:xfrm>
          <a:prstGeom prst="rect">
            <a:avLst/>
          </a:prstGeom>
          <a:noFill/>
          <a:ln w="9525">
            <a:noFill/>
            <a:miter lim="800000"/>
            <a:headEnd/>
            <a:tailEnd/>
          </a:ln>
        </p:spPr>
      </p:pic>
      <p:sp>
        <p:nvSpPr>
          <p:cNvPr id="77" name="TextBox 76"/>
          <p:cNvSpPr txBox="1"/>
          <p:nvPr/>
        </p:nvSpPr>
        <p:spPr>
          <a:xfrm>
            <a:off x="16078200" y="17830800"/>
            <a:ext cx="4621778" cy="1969770"/>
          </a:xfrm>
          <a:prstGeom prst="rect">
            <a:avLst/>
          </a:prstGeom>
          <a:noFill/>
        </p:spPr>
        <p:txBody>
          <a:bodyPr wrap="none" rtlCol="0">
            <a:spAutoFit/>
          </a:bodyPr>
          <a:lstStyle/>
          <a:p>
            <a:pPr marL="914400" lvl="1" indent="-514350">
              <a:buBlip>
                <a:blip r:embed="rId5"/>
              </a:buBlip>
            </a:pPr>
            <a:r>
              <a:rPr lang="en-US" sz="1800" dirty="0" smtClean="0"/>
              <a:t>University</a:t>
            </a:r>
          </a:p>
          <a:p>
            <a:pPr marL="914400" lvl="1" indent="-514350">
              <a:buBlip>
                <a:blip r:embed="rId6"/>
              </a:buBlip>
            </a:pPr>
            <a:r>
              <a:rPr lang="en-US" sz="1800" dirty="0" smtClean="0"/>
              <a:t>Foundation/Enterprise/Partnership</a:t>
            </a:r>
          </a:p>
          <a:p>
            <a:pPr marL="914400" lvl="1" indent="-514350">
              <a:buBlip>
                <a:blip r:embed="rId7"/>
              </a:buBlip>
            </a:pPr>
            <a:r>
              <a:rPr lang="en-US" sz="1800" dirty="0" smtClean="0"/>
              <a:t>Network High School</a:t>
            </a:r>
          </a:p>
          <a:p>
            <a:pPr marL="914400" lvl="1" indent="-514350">
              <a:buBlip>
                <a:blip r:embed="rId8"/>
              </a:buBlip>
            </a:pPr>
            <a:r>
              <a:rPr lang="en-US" sz="1800" dirty="0" smtClean="0"/>
              <a:t>School Districts</a:t>
            </a:r>
          </a:p>
          <a:p>
            <a:pPr marL="914400" lvl="1" indent="-514350">
              <a:buBlip>
                <a:blip r:embed="rId9"/>
              </a:buBlip>
            </a:pPr>
            <a:r>
              <a:rPr lang="en-US" sz="1800" dirty="0" smtClean="0"/>
              <a:t>Learning Centers</a:t>
            </a:r>
          </a:p>
          <a:p>
            <a:pPr marL="914400" lvl="1" indent="-514350"/>
            <a:r>
              <a:rPr lang="en-US" sz="1800" dirty="0" smtClean="0"/>
              <a:t>Gender: Blue – males; Pink – females</a:t>
            </a:r>
          </a:p>
          <a:p>
            <a:pPr marL="914400" lvl="1" indent="-514350"/>
            <a:endParaRPr lang="en-US" sz="1400" dirty="0"/>
          </a:p>
        </p:txBody>
      </p:sp>
      <p:sp>
        <p:nvSpPr>
          <p:cNvPr id="79" name="TextBox 78"/>
          <p:cNvSpPr txBox="1"/>
          <p:nvPr/>
        </p:nvSpPr>
        <p:spPr>
          <a:xfrm>
            <a:off x="15468600" y="29718000"/>
            <a:ext cx="4876800" cy="1969770"/>
          </a:xfrm>
          <a:prstGeom prst="rect">
            <a:avLst/>
          </a:prstGeom>
          <a:noFill/>
        </p:spPr>
        <p:txBody>
          <a:bodyPr wrap="square" rtlCol="0">
            <a:spAutoFit/>
          </a:bodyPr>
          <a:lstStyle/>
          <a:p>
            <a:pPr marL="914400" lvl="1" indent="-514350">
              <a:buBlip>
                <a:blip r:embed="rId5"/>
              </a:buBlip>
            </a:pPr>
            <a:r>
              <a:rPr lang="en-US" sz="1800" dirty="0" smtClean="0"/>
              <a:t>University</a:t>
            </a:r>
          </a:p>
          <a:p>
            <a:pPr marL="914400" lvl="1" indent="-514350">
              <a:buBlip>
                <a:blip r:embed="rId6"/>
              </a:buBlip>
            </a:pPr>
            <a:r>
              <a:rPr lang="en-US" sz="1800" dirty="0" smtClean="0"/>
              <a:t>Foundation/Enterprise/Partnership</a:t>
            </a:r>
          </a:p>
          <a:p>
            <a:pPr marL="914400" lvl="1" indent="-514350">
              <a:buBlip>
                <a:blip r:embed="rId7"/>
              </a:buBlip>
            </a:pPr>
            <a:r>
              <a:rPr lang="en-US" sz="1800" dirty="0" smtClean="0"/>
              <a:t>Network High School</a:t>
            </a:r>
          </a:p>
          <a:p>
            <a:pPr marL="914400" lvl="1" indent="-514350">
              <a:buBlip>
                <a:blip r:embed="rId8"/>
              </a:buBlip>
            </a:pPr>
            <a:r>
              <a:rPr lang="en-US" sz="1800" dirty="0" smtClean="0"/>
              <a:t>School Districts</a:t>
            </a:r>
          </a:p>
          <a:p>
            <a:pPr marL="914400" lvl="1" indent="-514350">
              <a:buBlip>
                <a:blip r:embed="rId9"/>
              </a:buBlip>
            </a:pPr>
            <a:r>
              <a:rPr lang="en-US" sz="1800" dirty="0" smtClean="0"/>
              <a:t>Learning Centers</a:t>
            </a:r>
          </a:p>
          <a:p>
            <a:pPr marL="914400" lvl="1" indent="-514350"/>
            <a:r>
              <a:rPr lang="en-US" sz="1800" dirty="0" smtClean="0"/>
              <a:t>Gender: Blue – males; Pink – females</a:t>
            </a:r>
          </a:p>
          <a:p>
            <a:pPr marL="914400" lvl="1" indent="-514350"/>
            <a:endParaRPr lang="en-US" sz="1400" dirty="0"/>
          </a:p>
        </p:txBody>
      </p:sp>
      <p:sp>
        <p:nvSpPr>
          <p:cNvPr id="80" name="TextBox 79"/>
          <p:cNvSpPr txBox="1"/>
          <p:nvPr/>
        </p:nvSpPr>
        <p:spPr>
          <a:xfrm>
            <a:off x="29641800" y="6400800"/>
            <a:ext cx="13335000" cy="769433"/>
          </a:xfrm>
          <a:prstGeom prst="rect">
            <a:avLst/>
          </a:prstGeom>
          <a:noFill/>
          <a:ln w="3175">
            <a:noFill/>
          </a:ln>
        </p:spPr>
        <p:txBody>
          <a:bodyPr wrap="square" lIns="91431" tIns="45716" rIns="91431" bIns="45716" rtlCol="0" anchor="ctr">
            <a:spAutoFit/>
          </a:bodyPr>
          <a:lstStyle/>
          <a:p>
            <a:pPr algn="ctr"/>
            <a:r>
              <a:rPr lang="en-US" sz="4400" b="1" dirty="0" smtClean="0">
                <a:solidFill>
                  <a:srgbClr val="8A82EE"/>
                </a:solidFill>
                <a:latin typeface="Bookman Old Style" pitchFamily="18" charset="0"/>
              </a:rPr>
              <a:t>Triadic Census of Planning Network</a:t>
            </a:r>
            <a:endParaRPr lang="en-US" sz="4400" b="1" dirty="0">
              <a:solidFill>
                <a:srgbClr val="8A82EE"/>
              </a:solidFill>
              <a:latin typeface="Bookman Old Style" pitchFamily="18" charset="0"/>
            </a:endParaRPr>
          </a:p>
        </p:txBody>
      </p:sp>
      <p:sp>
        <p:nvSpPr>
          <p:cNvPr id="82" name="TextBox 81"/>
          <p:cNvSpPr txBox="1"/>
          <p:nvPr/>
        </p:nvSpPr>
        <p:spPr>
          <a:xfrm>
            <a:off x="29718000" y="16078200"/>
            <a:ext cx="13335000" cy="769433"/>
          </a:xfrm>
          <a:prstGeom prst="rect">
            <a:avLst/>
          </a:prstGeom>
          <a:noFill/>
          <a:ln w="3175">
            <a:noFill/>
          </a:ln>
        </p:spPr>
        <p:txBody>
          <a:bodyPr wrap="square" lIns="91431" tIns="45716" rIns="91431" bIns="45716" rtlCol="0" anchor="ctr">
            <a:spAutoFit/>
          </a:bodyPr>
          <a:lstStyle/>
          <a:p>
            <a:pPr algn="ctr"/>
            <a:r>
              <a:rPr lang="en-US" sz="4400" b="1" dirty="0" smtClean="0">
                <a:solidFill>
                  <a:srgbClr val="8A82EE"/>
                </a:solidFill>
                <a:latin typeface="Bookman Old Style" pitchFamily="18" charset="0"/>
              </a:rPr>
              <a:t>Triadic Census of Implementation Network</a:t>
            </a:r>
            <a:endParaRPr lang="en-US" sz="4400" b="1" dirty="0">
              <a:solidFill>
                <a:srgbClr val="8A82EE"/>
              </a:solidFill>
              <a:latin typeface="Bookman Old Style" pitchFamily="18" charset="0"/>
            </a:endParaRPr>
          </a:p>
        </p:txBody>
      </p:sp>
      <p:pic>
        <p:nvPicPr>
          <p:cNvPr id="1033" name="Picture 9"/>
          <p:cNvPicPr>
            <a:picLocks noChangeAspect="1" noChangeArrowheads="1"/>
          </p:cNvPicPr>
          <p:nvPr/>
        </p:nvPicPr>
        <p:blipFill>
          <a:blip r:embed="rId10" cstate="print"/>
          <a:srcRect/>
          <a:stretch>
            <a:fillRect/>
          </a:stretch>
        </p:blipFill>
        <p:spPr bwMode="auto">
          <a:xfrm>
            <a:off x="30632400" y="7543800"/>
            <a:ext cx="12161520" cy="808101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1" cstate="print"/>
          <a:srcRect/>
          <a:stretch>
            <a:fillRect/>
          </a:stretch>
        </p:blipFill>
        <p:spPr bwMode="auto">
          <a:xfrm>
            <a:off x="30632400" y="17068800"/>
            <a:ext cx="12161520" cy="8081010"/>
          </a:xfrm>
          <a:prstGeom prst="rect">
            <a:avLst/>
          </a:prstGeom>
          <a:noFill/>
          <a:ln w="9525">
            <a:noFill/>
            <a:miter lim="800000"/>
            <a:headEnd/>
            <a:tailEnd/>
          </a:ln>
          <a:effectLst/>
        </p:spPr>
      </p:pic>
      <p:sp>
        <p:nvSpPr>
          <p:cNvPr id="31" name="TextBox 30"/>
          <p:cNvSpPr txBox="1"/>
          <p:nvPr/>
        </p:nvSpPr>
        <p:spPr>
          <a:xfrm>
            <a:off x="0" y="32379791"/>
            <a:ext cx="42809677" cy="954107"/>
          </a:xfrm>
          <a:prstGeom prst="rect">
            <a:avLst/>
          </a:prstGeom>
          <a:noFill/>
        </p:spPr>
        <p:txBody>
          <a:bodyPr wrap="square" rtlCol="0">
            <a:spAutoFit/>
          </a:bodyPr>
          <a:lstStyle/>
          <a:p>
            <a:r>
              <a:rPr lang="en-US" sz="2800" dirty="0" smtClean="0"/>
              <a:t>Reference: Contractor, N., Wasserman, S., and Faust K., 2006. Testing </a:t>
            </a:r>
            <a:r>
              <a:rPr lang="en-US" sz="2800" dirty="0" err="1" smtClean="0"/>
              <a:t>Multitheoretical</a:t>
            </a:r>
            <a:r>
              <a:rPr lang="en-US" sz="2800" dirty="0" smtClean="0"/>
              <a:t> Multilevel Hypotheses About Organizational Networks: An Analytical Framework And Empirical Example. Academy of Management Review 31(3): 681-703</a:t>
            </a:r>
          </a:p>
          <a:p>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9997</TotalTime>
  <Words>636</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Bookman Old Style</vt:lpstr>
      <vt:lpstr>Calibri</vt:lpstr>
      <vt:lpstr>Wingdings</vt:lpstr>
      <vt:lpstr>Times New Roman</vt:lpstr>
      <vt:lpstr>Office Theme</vt:lpstr>
      <vt:lpstr>Slide 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Denitrification in Reservoirs of Illinois Lisa C. Fitzgerald1 and Mark B. David2  1Senior, University of Illinois Department of Natural Resources and Environmental Sciences, 2Professor, University of Illinois Department of Natural Resources and Environmental Sciences</dc:title>
  <dc:creator>SF Enterprises</dc:creator>
  <cp:lastModifiedBy>avkolpak</cp:lastModifiedBy>
  <cp:revision>756</cp:revision>
  <cp:lastPrinted>2001-03-21T13:32:33Z</cp:lastPrinted>
  <dcterms:created xsi:type="dcterms:W3CDTF">2001-03-07T04:28:56Z</dcterms:created>
  <dcterms:modified xsi:type="dcterms:W3CDTF">2010-05-17T05:57:58Z</dcterms:modified>
</cp:coreProperties>
</file>