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258" r:id="rId4"/>
    <p:sldId id="286" r:id="rId5"/>
    <p:sldId id="287" r:id="rId6"/>
    <p:sldId id="289" r:id="rId7"/>
    <p:sldId id="290" r:id="rId8"/>
    <p:sldId id="291" r:id="rId9"/>
    <p:sldId id="292" r:id="rId10"/>
    <p:sldId id="294" r:id="rId11"/>
    <p:sldId id="293" r:id="rId12"/>
    <p:sldId id="257" r:id="rId13"/>
    <p:sldId id="277" r:id="rId14"/>
    <p:sldId id="276" r:id="rId15"/>
    <p:sldId id="260" r:id="rId16"/>
    <p:sldId id="259" r:id="rId17"/>
    <p:sldId id="269" r:id="rId18"/>
    <p:sldId id="279" r:id="rId19"/>
    <p:sldId id="278" r:id="rId20"/>
    <p:sldId id="280" r:id="rId21"/>
    <p:sldId id="281" r:id="rId22"/>
    <p:sldId id="282" r:id="rId23"/>
    <p:sldId id="283" r:id="rId24"/>
    <p:sldId id="268" r:id="rId25"/>
    <p:sldId id="261" r:id="rId26"/>
    <p:sldId id="262" r:id="rId27"/>
    <p:sldId id="264" r:id="rId28"/>
    <p:sldId id="267" r:id="rId29"/>
    <p:sldId id="266" r:id="rId30"/>
    <p:sldId id="272" r:id="rId31"/>
    <p:sldId id="265" r:id="rId32"/>
    <p:sldId id="274" r:id="rId33"/>
    <p:sldId id="273" r:id="rId34"/>
    <p:sldId id="275" r:id="rId35"/>
    <p:sldId id="270" r:id="rId36"/>
    <p:sldId id="271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\Qualcomm\Eudora\attach\graph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\Qualcomm\Eudora\attach\graph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\Qualcomm\Eudora\attach\graph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\Qualcomm\Eudora\attach\graph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4182633420822426"/>
          <c:y val="3.70370370370370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Sheet1!$K$1</c:f>
              <c:strCache>
                <c:ptCount val="1"/>
                <c:pt idx="0">
                  <c:v>MSRP</c:v>
                </c:pt>
              </c:strCache>
            </c:strRef>
          </c:tx>
          <c:cat>
            <c:strRef>
              <c:f>Sheet1!$I$2:$J$5</c:f>
              <c:strCache>
                <c:ptCount val="4"/>
                <c:pt idx="0">
                  <c:v>Civic ELX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Sheet1!$K$2:$K$5</c:f>
              <c:numCache>
                <c:formatCode>#,##0</c:formatCode>
                <c:ptCount val="4"/>
                <c:pt idx="0">
                  <c:v>22325</c:v>
                </c:pt>
                <c:pt idx="1">
                  <c:v>25500</c:v>
                </c:pt>
                <c:pt idx="2">
                  <c:v>25575</c:v>
                </c:pt>
                <c:pt idx="3">
                  <c:v>26150</c:v>
                </c:pt>
              </c:numCache>
            </c:numRef>
          </c:val>
        </c:ser>
        <c:axId val="64434176"/>
        <c:axId val="64435712"/>
      </c:barChart>
      <c:catAx>
        <c:axId val="64434176"/>
        <c:scaling>
          <c:orientation val="minMax"/>
        </c:scaling>
        <c:axPos val="b"/>
        <c:tickLblPos val="nextTo"/>
        <c:crossAx val="64435712"/>
        <c:crosses val="autoZero"/>
        <c:auto val="1"/>
        <c:lblAlgn val="ctr"/>
        <c:lblOffset val="100"/>
      </c:catAx>
      <c:valAx>
        <c:axId val="64435712"/>
        <c:scaling>
          <c:orientation val="minMax"/>
        </c:scaling>
        <c:axPos val="l"/>
        <c:majorGridlines/>
        <c:numFmt formatCode="#,##0" sourceLinked="1"/>
        <c:tickLblPos val="nextTo"/>
        <c:crossAx val="644341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Civic </c:v>
                </c:pt>
              </c:strCache>
            </c:strRef>
          </c:tx>
          <c:cat>
            <c:strRef>
              <c:f>Sheet1!$B$1:$E$1</c:f>
              <c:strCache>
                <c:ptCount val="3"/>
                <c:pt idx="0">
                  <c:v>city</c:v>
                </c:pt>
                <c:pt idx="1">
                  <c:v>hwy</c:v>
                </c:pt>
                <c:pt idx="2">
                  <c:v>combined mpg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36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Civic Hybrid</c:v>
                </c:pt>
              </c:strCache>
            </c:strRef>
          </c:tx>
          <c:cat>
            <c:strRef>
              <c:f>Sheet1!$B$1:$E$1</c:f>
              <c:strCache>
                <c:ptCount val="3"/>
                <c:pt idx="0">
                  <c:v>city</c:v>
                </c:pt>
                <c:pt idx="1">
                  <c:v>hwy</c:v>
                </c:pt>
                <c:pt idx="2">
                  <c:v>combined mpg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42.3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Camry</c:v>
                </c:pt>
              </c:strCache>
            </c:strRef>
          </c:tx>
          <c:cat>
            <c:strRef>
              <c:f>Sheet1!$B$1:$E$1</c:f>
              <c:strCache>
                <c:ptCount val="3"/>
                <c:pt idx="0">
                  <c:v>city</c:v>
                </c:pt>
                <c:pt idx="1">
                  <c:v>hwy</c:v>
                </c:pt>
                <c:pt idx="2">
                  <c:v>combined mpg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21</c:v>
                </c:pt>
                <c:pt idx="1">
                  <c:v>31</c:v>
                </c:pt>
                <c:pt idx="2">
                  <c:v>25.5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Camry Hybrid</c:v>
                </c:pt>
              </c:strCache>
            </c:strRef>
          </c:tx>
          <c:cat>
            <c:strRef>
              <c:f>Sheet1!$B$1:$E$1</c:f>
              <c:strCache>
                <c:ptCount val="3"/>
                <c:pt idx="0">
                  <c:v>city</c:v>
                </c:pt>
                <c:pt idx="1">
                  <c:v>hwy</c:v>
                </c:pt>
                <c:pt idx="2">
                  <c:v>combined mpg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33</c:v>
                </c:pt>
                <c:pt idx="1">
                  <c:v>34</c:v>
                </c:pt>
                <c:pt idx="2">
                  <c:v>33.5</c:v>
                </c:pt>
              </c:numCache>
            </c:numRef>
          </c:val>
        </c:ser>
        <c:shape val="box"/>
        <c:axId val="64475520"/>
        <c:axId val="64477056"/>
        <c:axId val="0"/>
      </c:bar3DChart>
      <c:catAx>
        <c:axId val="64475520"/>
        <c:scaling>
          <c:orientation val="minMax"/>
        </c:scaling>
        <c:axPos val="b"/>
        <c:tickLblPos val="nextTo"/>
        <c:crossAx val="64477056"/>
        <c:crosses val="autoZero"/>
        <c:auto val="1"/>
        <c:lblAlgn val="ctr"/>
        <c:lblOffset val="100"/>
      </c:catAx>
      <c:valAx>
        <c:axId val="64477056"/>
        <c:scaling>
          <c:orientation val="minMax"/>
        </c:scaling>
        <c:axPos val="l"/>
        <c:majorGridlines/>
        <c:numFmt formatCode="General" sourceLinked="1"/>
        <c:tickLblPos val="nextTo"/>
        <c:crossAx val="644755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>
        <c:manualLayout>
          <c:layoutTarget val="inner"/>
          <c:xMode val="edge"/>
          <c:yMode val="edge"/>
          <c:x val="7.7869289327339913E-2"/>
          <c:y val="6.9919072615923034E-2"/>
          <c:w val="0.65771301575808871"/>
          <c:h val="0.74172061825605262"/>
        </c:manualLayout>
      </c:layout>
      <c:barChart>
        <c:barDir val="col"/>
        <c:grouping val="clustered"/>
        <c:ser>
          <c:idx val="0"/>
          <c:order val="0"/>
          <c:tx>
            <c:strRef>
              <c:f>Sheet1!$S$1</c:f>
              <c:strCache>
                <c:ptCount val="1"/>
                <c:pt idx="0">
                  <c:v>Gallons per Year</c:v>
                </c:pt>
              </c:strCache>
            </c:strRef>
          </c:tx>
          <c:cat>
            <c:strRef>
              <c:f>Sheet1!$Q$2:$R$6</c:f>
              <c:strCache>
                <c:ptCount val="4"/>
                <c:pt idx="0">
                  <c:v>Civic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Sheet1!$S$2:$S$6</c:f>
              <c:numCache>
                <c:formatCode>General</c:formatCode>
                <c:ptCount val="5"/>
                <c:pt idx="0">
                  <c:v>500.8</c:v>
                </c:pt>
                <c:pt idx="1">
                  <c:v>355</c:v>
                </c:pt>
                <c:pt idx="2">
                  <c:v>588.20000000000005</c:v>
                </c:pt>
                <c:pt idx="3">
                  <c:v>448.4</c:v>
                </c:pt>
              </c:numCache>
            </c:numRef>
          </c:val>
        </c:ser>
        <c:ser>
          <c:idx val="1"/>
          <c:order val="1"/>
          <c:tx>
            <c:strRef>
              <c:f>Sheet1!$T$1</c:f>
              <c:strCache>
                <c:ptCount val="1"/>
                <c:pt idx="0">
                  <c:v>Annual Hybrid Fuel Savings</c:v>
                </c:pt>
              </c:strCache>
            </c:strRef>
          </c:tx>
          <c:cat>
            <c:strRef>
              <c:f>Sheet1!$Q$2:$R$6</c:f>
              <c:strCache>
                <c:ptCount val="4"/>
                <c:pt idx="0">
                  <c:v>Civic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Sheet1!$T$2:$T$6</c:f>
              <c:numCache>
                <c:formatCode>General</c:formatCode>
                <c:ptCount val="5"/>
                <c:pt idx="1">
                  <c:v>425</c:v>
                </c:pt>
                <c:pt idx="3">
                  <c:v>407</c:v>
                </c:pt>
              </c:numCache>
            </c:numRef>
          </c:val>
        </c:ser>
        <c:ser>
          <c:idx val="2"/>
          <c:order val="2"/>
          <c:tx>
            <c:strRef>
              <c:f>Sheet1!$U$1</c:f>
              <c:strCache>
                <c:ptCount val="1"/>
              </c:strCache>
            </c:strRef>
          </c:tx>
          <c:cat>
            <c:strRef>
              <c:f>Sheet1!$Q$2:$R$6</c:f>
              <c:strCache>
                <c:ptCount val="4"/>
                <c:pt idx="0">
                  <c:v>Civic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Sheet1!$U$2:$U$6</c:f>
              <c:numCache>
                <c:formatCode>General</c:formatCode>
                <c:ptCount val="5"/>
              </c:numCache>
            </c:numRef>
          </c:val>
        </c:ser>
        <c:axId val="65362944"/>
        <c:axId val="65372928"/>
      </c:barChart>
      <c:catAx>
        <c:axId val="65362944"/>
        <c:scaling>
          <c:orientation val="minMax"/>
        </c:scaling>
        <c:axPos val="b"/>
        <c:tickLblPos val="nextTo"/>
        <c:crossAx val="65372928"/>
        <c:crosses val="autoZero"/>
        <c:auto val="1"/>
        <c:lblAlgn val="ctr"/>
        <c:lblOffset val="100"/>
      </c:catAx>
      <c:valAx>
        <c:axId val="65372928"/>
        <c:scaling>
          <c:orientation val="minMax"/>
        </c:scaling>
        <c:axPos val="l"/>
        <c:majorGridlines/>
        <c:numFmt formatCode="General" sourceLinked="1"/>
        <c:tickLblPos val="nextTo"/>
        <c:crossAx val="6536294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679810531496063"/>
          <c:y val="0.42577563688616621"/>
          <c:w val="0.22559772801837266"/>
          <c:h val="0.2880074517507543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6516185476815396E-2"/>
          <c:y val="7.4548702245552642E-2"/>
          <c:w val="0.61336023622047375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Sheet1!$H$23</c:f>
              <c:strCache>
                <c:ptCount val="1"/>
                <c:pt idx="0">
                  <c:v>Years to Recover Investment</c:v>
                </c:pt>
              </c:strCache>
            </c:strRef>
          </c:tx>
          <c:cat>
            <c:strRef>
              <c:f>Sheet1!$F$24:$G$27</c:f>
              <c:strCache>
                <c:ptCount val="4"/>
                <c:pt idx="0">
                  <c:v>Civic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Sheet1!$H$24:$H$27</c:f>
              <c:numCache>
                <c:formatCode>General</c:formatCode>
                <c:ptCount val="4"/>
                <c:pt idx="1">
                  <c:v>7.4</c:v>
                </c:pt>
                <c:pt idx="3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Sheet1!$I$23</c:f>
              <c:strCache>
                <c:ptCount val="1"/>
              </c:strCache>
            </c:strRef>
          </c:tx>
          <c:cat>
            <c:strRef>
              <c:f>Sheet1!$F$24:$G$27</c:f>
              <c:strCache>
                <c:ptCount val="4"/>
                <c:pt idx="0">
                  <c:v>Civic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Sheet1!$I$24:$I$27</c:f>
              <c:numCache>
                <c:formatCode>General</c:formatCode>
                <c:ptCount val="4"/>
              </c:numCache>
            </c:numRef>
          </c:val>
        </c:ser>
        <c:axId val="65402368"/>
        <c:axId val="65403904"/>
      </c:barChart>
      <c:catAx>
        <c:axId val="65402368"/>
        <c:scaling>
          <c:orientation val="minMax"/>
        </c:scaling>
        <c:axPos val="b"/>
        <c:tickLblPos val="nextTo"/>
        <c:crossAx val="65403904"/>
        <c:crosses val="autoZero"/>
        <c:auto val="1"/>
        <c:lblAlgn val="ctr"/>
        <c:lblOffset val="100"/>
      </c:catAx>
      <c:valAx>
        <c:axId val="65403904"/>
        <c:scaling>
          <c:orientation val="minMax"/>
        </c:scaling>
        <c:axPos val="l"/>
        <c:majorGridlines/>
        <c:numFmt formatCode="General" sourceLinked="1"/>
        <c:tickLblPos val="nextTo"/>
        <c:crossAx val="6540236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Annual Hybrid Gas Savings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Civic 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1">
                  <c:v>425</c:v>
                </c:pt>
                <c:pt idx="3">
                  <c:v>407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Gas Cost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Civic 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Sheet1!$C$2:$C$5</c:f>
              <c:numCache>
                <c:formatCode>"$"#,##0.00_);[Red]\("$"#,##0.00\)</c:formatCode>
                <c:ptCount val="4"/>
                <c:pt idx="0">
                  <c:v>1459.56</c:v>
                </c:pt>
                <c:pt idx="1">
                  <c:v>1043.43</c:v>
                </c:pt>
                <c:pt idx="2">
                  <c:v>1714.1229999999998</c:v>
                </c:pt>
                <c:pt idx="3">
                  <c:v>1306.73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Civic </c:v>
                </c:pt>
                <c:pt idx="1">
                  <c:v>Civic Hybrid</c:v>
                </c:pt>
                <c:pt idx="2">
                  <c:v>Camry</c:v>
                </c:pt>
                <c:pt idx="3">
                  <c:v>Camry Hybrid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104626048"/>
        <c:axId val="104627584"/>
      </c:barChart>
      <c:catAx>
        <c:axId val="104626048"/>
        <c:scaling>
          <c:orientation val="minMax"/>
        </c:scaling>
        <c:axPos val="b"/>
        <c:tickLblPos val="nextTo"/>
        <c:crossAx val="104627584"/>
        <c:crosses val="autoZero"/>
        <c:auto val="1"/>
        <c:lblAlgn val="ctr"/>
        <c:lblOffset val="100"/>
      </c:catAx>
      <c:valAx>
        <c:axId val="104627584"/>
        <c:scaling>
          <c:orientation val="minMax"/>
        </c:scaling>
        <c:axPos val="l"/>
        <c:majorGridlines/>
        <c:numFmt formatCode="General" sourceLinked="1"/>
        <c:tickLblPos val="nextTo"/>
        <c:crossAx val="10462604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Years to Recovery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Civic Hybrid </c:v>
                </c:pt>
                <c:pt idx="2">
                  <c:v>Camry Hybrid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2">
                  <c:v>1.4</c:v>
                </c:pt>
              </c:numCache>
            </c:numRef>
          </c:val>
        </c:ser>
        <c:axId val="104691200"/>
        <c:axId val="104692736"/>
      </c:barChart>
      <c:catAx>
        <c:axId val="104691200"/>
        <c:scaling>
          <c:orientation val="minMax"/>
        </c:scaling>
        <c:axPos val="b"/>
        <c:tickLblPos val="nextTo"/>
        <c:crossAx val="104692736"/>
        <c:crosses val="autoZero"/>
        <c:auto val="1"/>
        <c:lblAlgn val="ctr"/>
        <c:lblOffset val="100"/>
      </c:catAx>
      <c:valAx>
        <c:axId val="104692736"/>
        <c:scaling>
          <c:orientation val="minMax"/>
        </c:scaling>
        <c:axPos val="l"/>
        <c:majorGridlines/>
        <c:numFmt formatCode="General" sourceLinked="1"/>
        <c:tickLblPos val="nextTo"/>
        <c:crossAx val="104691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26A77-DD13-4E5D-B554-C7B9DA53B6C0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384B5-A30B-456E-8A16-263B0E411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F62D0-DA9A-4E2B-9D5C-6BC936F18A9E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7F9E-0EAC-4C7E-8322-F166502F7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7F9E-0EAC-4C7E-8322-F166502F73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2F1B0C-687D-4F3F-AA99-05976E69ADB6}" type="datetimeFigureOut">
              <a:rPr lang="en-US" smtClean="0"/>
              <a:pPr/>
              <a:t>10/16/2009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038488-257C-4E25-B860-490C7799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imJ.AUTODOM\Desktop\APEC%20Hybrid%20Presentation\Volt%20Batt.av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imJ.AUTODOM\Desktop\APEC%20Hybrid%20Presentation\Hydrocell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Vehicles</a:t>
            </a:r>
            <a:br>
              <a:rPr lang="en-US" dirty="0" smtClean="0"/>
            </a:br>
            <a:r>
              <a:rPr lang="en-US" sz="3100" dirty="0" smtClean="0"/>
              <a:t>What does the future look like?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Komnick</a:t>
            </a:r>
            <a:r>
              <a:rPr lang="en-US" dirty="0" smtClean="0"/>
              <a:t>  and Tim </a:t>
            </a:r>
            <a:r>
              <a:rPr lang="en-US" dirty="0" err="1" smtClean="0"/>
              <a:t>Janello</a:t>
            </a:r>
            <a:endParaRPr lang="en-US" dirty="0" smtClean="0"/>
          </a:p>
          <a:p>
            <a:r>
              <a:rPr lang="en-US" dirty="0" smtClean="0"/>
              <a:t>Southern Illinois University Carbondale</a:t>
            </a:r>
          </a:p>
          <a:p>
            <a:r>
              <a:rPr lang="en-US" dirty="0" smtClean="0"/>
              <a:t>Department of Automotive Technology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0"/>
            <a:ext cx="4781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77567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3943350" cy="26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43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86800" cy="4525963"/>
          </a:xfrm>
        </p:spPr>
        <p:txBody>
          <a:bodyPr/>
          <a:lstStyle/>
          <a:p>
            <a:r>
              <a:rPr lang="en-US" dirty="0"/>
              <a:t>PHEV </a:t>
            </a:r>
          </a:p>
          <a:p>
            <a:pPr lvl="1"/>
            <a:r>
              <a:rPr lang="en-US" dirty="0"/>
              <a:t>Can be plugged in (not reqd.)</a:t>
            </a:r>
          </a:p>
          <a:p>
            <a:pPr lvl="1"/>
            <a:r>
              <a:rPr lang="en-US" dirty="0"/>
              <a:t>10-50 mi. range elec. only</a:t>
            </a:r>
          </a:p>
          <a:p>
            <a:pPr lvl="1"/>
            <a:r>
              <a:rPr lang="en-US" sz="2400" dirty="0" err="1"/>
              <a:t>Chev</a:t>
            </a:r>
            <a:r>
              <a:rPr lang="en-US" sz="2400" dirty="0"/>
              <a:t>. Volt, Saturn </a:t>
            </a:r>
            <a:r>
              <a:rPr lang="en-US" sz="2400" dirty="0" err="1"/>
              <a:t>Vue</a:t>
            </a:r>
            <a:r>
              <a:rPr lang="en-US" sz="2400" dirty="0"/>
              <a:t>, Cadillac </a:t>
            </a:r>
            <a:r>
              <a:rPr lang="en-US" sz="2400" dirty="0" err="1"/>
              <a:t>Converj</a:t>
            </a:r>
            <a:r>
              <a:rPr lang="en-US" sz="2400" dirty="0"/>
              <a:t>, Fisher Karma, Venture One, Plug-in </a:t>
            </a:r>
            <a:r>
              <a:rPr lang="en-US" sz="2400" dirty="0" err="1"/>
              <a:t>Prius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Hydrogen Fuel Cell</a:t>
            </a:r>
          </a:p>
          <a:p>
            <a:pPr lvl="1"/>
            <a:r>
              <a:rPr lang="en-US" sz="2400" dirty="0"/>
              <a:t>Toyota Highlander, Ford </a:t>
            </a:r>
            <a:r>
              <a:rPr lang="en-US" sz="2400" dirty="0" smtClean="0"/>
              <a:t>Edge, Honda FCX Clarity, etc.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514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1839</a:t>
            </a:r>
          </a:p>
          <a:p>
            <a:pPr lvl="1"/>
            <a:r>
              <a:rPr lang="en-US" dirty="0" smtClean="0"/>
              <a:t>The First Electric car by Robert Anderson </a:t>
            </a:r>
          </a:p>
          <a:p>
            <a:r>
              <a:rPr lang="en-US" dirty="0" smtClean="0"/>
              <a:t>1890-1910</a:t>
            </a:r>
          </a:p>
          <a:p>
            <a:pPr lvl="1"/>
            <a:r>
              <a:rPr lang="en-US" dirty="0" smtClean="0"/>
              <a:t>Rapid improvement in lead-acid batteries</a:t>
            </a:r>
          </a:p>
          <a:p>
            <a:r>
              <a:rPr lang="en-US" dirty="0" smtClean="0"/>
              <a:t>1898</a:t>
            </a:r>
          </a:p>
          <a:p>
            <a:pPr lvl="1"/>
            <a:r>
              <a:rPr lang="en-US" dirty="0" smtClean="0"/>
              <a:t>Porsche’s hybrid with engine-generator/motor set</a:t>
            </a:r>
          </a:p>
          <a:p>
            <a:r>
              <a:rPr lang="en-US" dirty="0" smtClean="0"/>
              <a:t>1916</a:t>
            </a:r>
          </a:p>
          <a:p>
            <a:pPr lvl="2"/>
            <a:r>
              <a:rPr lang="en-US" dirty="0" smtClean="0"/>
              <a:t>Baker and Woods offered hybrids (35mph @48mpg)</a:t>
            </a:r>
          </a:p>
          <a:p>
            <a:r>
              <a:rPr lang="en-US" dirty="0" smtClean="0"/>
              <a:t>1966 </a:t>
            </a:r>
          </a:p>
          <a:p>
            <a:pPr lvl="2"/>
            <a:r>
              <a:rPr lang="en-US" dirty="0" smtClean="0"/>
              <a:t>US Congress recommends hybrids for emissions reduction</a:t>
            </a:r>
          </a:p>
          <a:p>
            <a:r>
              <a:rPr lang="en-US" dirty="0" smtClean="0"/>
              <a:t>1974</a:t>
            </a:r>
          </a:p>
          <a:p>
            <a:pPr lvl="1"/>
            <a:r>
              <a:rPr lang="en-US" dirty="0" smtClean="0"/>
              <a:t>Victor  Wouk used a 69 gas-electric Buick to meet EPA requirements</a:t>
            </a:r>
          </a:p>
          <a:p>
            <a:r>
              <a:rPr lang="en-US" dirty="0" smtClean="0"/>
              <a:t>1996</a:t>
            </a:r>
          </a:p>
          <a:p>
            <a:pPr lvl="1"/>
            <a:r>
              <a:rPr lang="en-US" dirty="0" smtClean="0"/>
              <a:t> GM’s EV1 introduced in  California on a lease</a:t>
            </a:r>
          </a:p>
          <a:p>
            <a:pPr lvl="1"/>
            <a:r>
              <a:rPr lang="en-US" dirty="0" smtClean="0"/>
              <a:t>Removed and all but a few crushed by 2003</a:t>
            </a:r>
          </a:p>
          <a:p>
            <a:r>
              <a:rPr lang="en-US" dirty="0" smtClean="0"/>
              <a:t>1997 </a:t>
            </a:r>
          </a:p>
          <a:p>
            <a:pPr lvl="1"/>
            <a:r>
              <a:rPr lang="en-US" dirty="0" smtClean="0"/>
              <a:t>Toyota introduced the </a:t>
            </a:r>
            <a:r>
              <a:rPr lang="en-US" dirty="0" err="1" smtClean="0"/>
              <a:t>Prius</a:t>
            </a:r>
            <a:endParaRPr lang="en-US" dirty="0" smtClean="0"/>
          </a:p>
          <a:p>
            <a:pPr lvl="1"/>
            <a:r>
              <a:rPr lang="en-US" dirty="0" smtClean="0"/>
              <a:t>Audi  started production of the Audi Duo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Hybrid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Presently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Petro-Electric Hybrids</a:t>
            </a:r>
          </a:p>
          <a:p>
            <a:r>
              <a:rPr lang="en-US" dirty="0" smtClean="0"/>
              <a:t>Hydraulic Launch Assist</a:t>
            </a:r>
          </a:p>
          <a:p>
            <a:r>
              <a:rPr lang="en-US" dirty="0" smtClean="0"/>
              <a:t>Petro-Air Pressure Hybrid</a:t>
            </a:r>
          </a:p>
          <a:p>
            <a:r>
              <a:rPr lang="en-US" dirty="0" smtClean="0"/>
              <a:t>Found in: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Medium Duty Trucks (city use)</a:t>
            </a:r>
          </a:p>
          <a:p>
            <a:pPr lvl="2"/>
            <a:r>
              <a:rPr lang="en-US" dirty="0" smtClean="0"/>
              <a:t>Delivery</a:t>
            </a:r>
          </a:p>
          <a:p>
            <a:pPr lvl="2"/>
            <a:r>
              <a:rPr lang="en-US" dirty="0" smtClean="0"/>
              <a:t>Trash</a:t>
            </a:r>
          </a:p>
          <a:p>
            <a:pPr lvl="2"/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School Buses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Honda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</a:t>
            </a:r>
          </a:p>
          <a:p>
            <a:pPr lvl="1"/>
            <a:r>
              <a:rPr lang="en-US" dirty="0" smtClean="0"/>
              <a:t>Introduced in December, 1999</a:t>
            </a:r>
          </a:p>
          <a:p>
            <a:pPr lvl="1"/>
            <a:r>
              <a:rPr lang="en-US" dirty="0" smtClean="0"/>
              <a:t>Delivered 52 MPG urban driving </a:t>
            </a:r>
          </a:p>
          <a:p>
            <a:pPr lvl="1"/>
            <a:r>
              <a:rPr lang="en-US" dirty="0" smtClean="0"/>
              <a:t>Delivered 60 + Highway MPG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Seater</a:t>
            </a:r>
            <a:endParaRPr lang="en-US" dirty="0" smtClean="0"/>
          </a:p>
          <a:p>
            <a:pPr lvl="1"/>
            <a:r>
              <a:rPr lang="en-US" dirty="0" smtClean="0"/>
              <a:t>144V nickel-metal hydride (Ni-MH) Main Battery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Toyota </a:t>
            </a:r>
            <a:r>
              <a:rPr lang="en-US" dirty="0" err="1" smtClean="0"/>
              <a:t>Prius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2001-2003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Generation II </a:t>
            </a:r>
          </a:p>
          <a:p>
            <a:pPr lvl="1"/>
            <a:r>
              <a:rPr lang="en-US" dirty="0" smtClean="0"/>
              <a:t>Introduced here in August, 2000</a:t>
            </a:r>
          </a:p>
          <a:p>
            <a:pPr lvl="1"/>
            <a:r>
              <a:rPr lang="en-US" dirty="0" smtClean="0"/>
              <a:t>Delivered 52 MPG city and 45 MPG highway</a:t>
            </a:r>
          </a:p>
          <a:p>
            <a:pPr lvl="1"/>
            <a:r>
              <a:rPr lang="en-US" dirty="0" smtClean="0"/>
              <a:t>Four door sedan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273.6</a:t>
            </a:r>
            <a:r>
              <a:rPr lang="en-US" dirty="0" smtClean="0"/>
              <a:t> V nickel-metal hydride (Ni-MH) Main Battery</a:t>
            </a:r>
          </a:p>
          <a:p>
            <a:pPr lvl="2"/>
            <a:r>
              <a:rPr lang="fr-FR" dirty="0" smtClean="0"/>
              <a:t>228 </a:t>
            </a:r>
            <a:r>
              <a:rPr lang="fr-FR" dirty="0" err="1" smtClean="0"/>
              <a:t>cells</a:t>
            </a:r>
            <a:r>
              <a:rPr lang="fr-FR" dirty="0" smtClean="0"/>
              <a:t> ({1.2V x 6 </a:t>
            </a:r>
            <a:r>
              <a:rPr lang="fr-FR" dirty="0" err="1" smtClean="0"/>
              <a:t>cells</a:t>
            </a:r>
            <a:r>
              <a:rPr lang="fr-FR" dirty="0" smtClean="0"/>
              <a:t>} x 38 modules)</a:t>
            </a:r>
            <a:endParaRPr lang="en-US" dirty="0" smtClean="0"/>
          </a:p>
          <a:p>
            <a:pPr lvl="1"/>
            <a:r>
              <a:rPr lang="en-US" dirty="0" smtClean="0"/>
              <a:t>60 to 70 watt-hours /kilogram</a:t>
            </a:r>
          </a:p>
          <a:p>
            <a:pPr lvl="1"/>
            <a:r>
              <a:rPr lang="en-US" dirty="0" smtClean="0"/>
              <a:t>Battery = 115 lbs </a:t>
            </a:r>
          </a:p>
          <a:p>
            <a:pPr lvl="2"/>
            <a:r>
              <a:rPr lang="en-US" dirty="0" smtClean="0"/>
              <a:t>Gel type</a:t>
            </a:r>
          </a:p>
          <a:p>
            <a:pPr lvl="3"/>
            <a:r>
              <a:rPr lang="en-US" dirty="0" smtClean="0"/>
              <a:t>Potassium/sodium hydroxide</a:t>
            </a:r>
          </a:p>
          <a:p>
            <a:pPr lvl="3"/>
            <a:r>
              <a:rPr lang="en-US" dirty="0" smtClean="0"/>
              <a:t>pH of 13.5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279518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Toyota </a:t>
            </a:r>
            <a:r>
              <a:rPr lang="en-US" dirty="0" err="1" smtClean="0"/>
              <a:t>Prius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2004-2009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</a:t>
            </a:r>
            <a:r>
              <a:rPr lang="en-US" dirty="0" smtClean="0"/>
              <a:t>II</a:t>
            </a:r>
            <a:endParaRPr lang="en-US" dirty="0" smtClean="0"/>
          </a:p>
          <a:p>
            <a:pPr lvl="1"/>
            <a:r>
              <a:rPr lang="en-US" dirty="0" smtClean="0"/>
              <a:t>201.6V Static Voltage</a:t>
            </a:r>
          </a:p>
          <a:p>
            <a:pPr lvl="2"/>
            <a:r>
              <a:rPr lang="en-US" dirty="0" smtClean="0"/>
              <a:t>Only 28 modules</a:t>
            </a:r>
          </a:p>
          <a:p>
            <a:pPr lvl="2"/>
            <a:r>
              <a:rPr lang="en-US" dirty="0" smtClean="0"/>
              <a:t>3-Phase operation @500V</a:t>
            </a:r>
          </a:p>
          <a:p>
            <a:pPr lvl="2"/>
            <a:r>
              <a:rPr lang="en-US" dirty="0" smtClean="0"/>
              <a:t>Battery = 86 lb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 </a:t>
            </a:r>
            <a:br>
              <a:rPr lang="en-US" dirty="0" smtClean="0"/>
            </a:br>
            <a:r>
              <a:rPr lang="en-US" dirty="0" smtClean="0"/>
              <a:t>Purchase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 </a:t>
            </a:r>
            <a:br>
              <a:rPr lang="en-US" dirty="0" smtClean="0"/>
            </a:br>
            <a:r>
              <a:rPr lang="en-US" dirty="0" smtClean="0"/>
              <a:t>Fuel Economy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Overview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Presently Available</a:t>
            </a:r>
          </a:p>
          <a:p>
            <a:r>
              <a:rPr lang="en-US" dirty="0" smtClean="0"/>
              <a:t>Obstacles </a:t>
            </a:r>
          </a:p>
          <a:p>
            <a:r>
              <a:rPr lang="en-US" dirty="0" smtClean="0"/>
              <a:t>Future 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</a:t>
            </a:r>
            <a:br>
              <a:rPr lang="en-US" dirty="0" smtClean="0"/>
            </a:br>
            <a:r>
              <a:rPr lang="en-US" dirty="0" smtClean="0"/>
              <a:t>Fuel Consumed per Year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1534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</a:t>
            </a:r>
            <a:br>
              <a:rPr lang="en-US" dirty="0" smtClean="0"/>
            </a:br>
            <a:r>
              <a:rPr lang="en-US" dirty="0" smtClean="0"/>
              <a:t>Time to Start Paying Off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</a:t>
            </a:r>
            <a:br>
              <a:rPr lang="en-US" dirty="0" smtClean="0"/>
            </a:br>
            <a:r>
              <a:rPr lang="en-US" dirty="0" smtClean="0"/>
              <a:t>Fuel Saving to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Investment Recovery</a:t>
            </a:r>
            <a:br>
              <a:rPr lang="en-US" dirty="0" smtClean="0"/>
            </a:br>
            <a:r>
              <a:rPr lang="en-US" dirty="0" smtClean="0"/>
              <a:t>Years to Recovery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9144793" imgH="685859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6096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1524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Hybrid Vehicle Sales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Echo Gasoline Prices.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Availability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Of Hybrids Hurt Sales in June/July 08. 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1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001000" y="2743200"/>
            <a:ext cx="1143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50000"/>
                  </a:schemeClr>
                </a:solidFill>
              </a:rPr>
              <a:t>Courtesy of Green Car Congress</a:t>
            </a:r>
            <a:endParaRPr lang="en-US" sz="5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Hybrid’s Future Depends on Battery Technology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8100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92170"/>
            <a:ext cx="5181600" cy="37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Lithium Ion Hybrid Batteries</a:t>
            </a:r>
            <a:br>
              <a:rPr lang="en-US" dirty="0" smtClean="0"/>
            </a:br>
            <a:r>
              <a:rPr lang="en-US" dirty="0" smtClean="0"/>
              <a:t>Li-ion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Battery life</a:t>
            </a:r>
          </a:p>
          <a:p>
            <a:pPr lvl="1"/>
            <a:r>
              <a:rPr lang="en-US" dirty="0" smtClean="0"/>
              <a:t>Battery Temperature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Cell Material </a:t>
            </a:r>
          </a:p>
          <a:p>
            <a:pPr lvl="1"/>
            <a:r>
              <a:rPr lang="en-US" dirty="0" smtClean="0"/>
              <a:t>Separator Material for Safety.</a:t>
            </a:r>
          </a:p>
          <a:p>
            <a:pPr lvl="1"/>
            <a:r>
              <a:rPr lang="en-US" dirty="0" smtClean="0"/>
              <a:t>Laminated Packaging for Thermal efficiency.</a:t>
            </a:r>
          </a:p>
          <a:p>
            <a:r>
              <a:rPr lang="en-US" dirty="0" smtClean="0"/>
              <a:t>Result :</a:t>
            </a:r>
          </a:p>
          <a:p>
            <a:pPr lvl="1"/>
            <a:r>
              <a:rPr lang="en-US" dirty="0" smtClean="0"/>
              <a:t>110 to 130 watt hours per kilogram Li-ion Battery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686800" cy="41148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b="1" dirty="0" smtClean="0"/>
              <a:t>X the charge of existing lithium-ion batteries.</a:t>
            </a:r>
          </a:p>
          <a:p>
            <a:r>
              <a:rPr lang="en-US" dirty="0" smtClean="0"/>
              <a:t>Li-ion anode (carbon) &amp; cathode (metal-oxide)</a:t>
            </a:r>
          </a:p>
          <a:p>
            <a:pPr lvl="1"/>
            <a:r>
              <a:rPr lang="en-US" dirty="0" smtClean="0"/>
              <a:t>Carbon holds 1 ion per 6 carbon atoms.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Silicon  anode holds 4.4 ions per silicon atom but breaks.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Silicone </a:t>
            </a:r>
            <a:r>
              <a:rPr lang="en-US" dirty="0" err="1" smtClean="0"/>
              <a:t>Nanowires</a:t>
            </a:r>
            <a:r>
              <a:rPr lang="en-US" dirty="0" smtClean="0"/>
              <a:t> (100-nanometer-wide ).</a:t>
            </a:r>
          </a:p>
          <a:p>
            <a:pPr lvl="1"/>
            <a:endParaRPr lang="en-US" dirty="0" smtClean="0"/>
          </a:p>
          <a:p>
            <a:pPr lvl="2"/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"/>
            <a:ext cx="2514600" cy="193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Chevy 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Series Hybrid</a:t>
            </a:r>
          </a:p>
          <a:p>
            <a:r>
              <a:rPr lang="en-US" dirty="0" smtClean="0"/>
              <a:t>40 Miles on Single Charge</a:t>
            </a:r>
          </a:p>
          <a:p>
            <a:r>
              <a:rPr lang="en-US" dirty="0" smtClean="0"/>
              <a:t>0-60 in  8.5 sec. </a:t>
            </a:r>
          </a:p>
          <a:p>
            <a:r>
              <a:rPr lang="en-US" dirty="0" smtClean="0"/>
              <a:t>400 lbs. Battery Weight</a:t>
            </a:r>
          </a:p>
          <a:p>
            <a:r>
              <a:rPr lang="en-US" dirty="0" smtClean="0"/>
              <a:t> 6.5 hrs. to Full Charge.</a:t>
            </a:r>
          </a:p>
          <a:p>
            <a:r>
              <a:rPr lang="en-US" dirty="0" smtClean="0"/>
              <a:t>Battery Life of 10yrs. or 150K mi.</a:t>
            </a:r>
          </a:p>
          <a:p>
            <a:r>
              <a:rPr lang="en-US" dirty="0" smtClean="0"/>
              <a:t>1L 3cyl. Turbocharged Engine Turning a 53KW Generator.</a:t>
            </a:r>
          </a:p>
          <a:p>
            <a:r>
              <a:rPr lang="en-US" dirty="0" smtClean="0"/>
              <a:t>120KW electric motor</a:t>
            </a:r>
          </a:p>
          <a:p>
            <a:r>
              <a:rPr lang="en-US" dirty="0" smtClean="0"/>
              <a:t>12 gal. of Gasoline  Extends Range to 600 mi.</a:t>
            </a:r>
          </a:p>
          <a:p>
            <a:r>
              <a:rPr lang="en-US" dirty="0" smtClean="0"/>
              <a:t>$9,000 Projected Battery Cost.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872989" cy="1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Hybrid Vehicle?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r>
              <a:rPr lang="en-US" dirty="0" smtClean="0"/>
              <a:t>A vehicle using two or more different types of energy power sources for propulsion.</a:t>
            </a:r>
          </a:p>
          <a:p>
            <a:r>
              <a:rPr lang="en-US" dirty="0" smtClean="0"/>
              <a:t>Most common is petro/electric.</a:t>
            </a:r>
          </a:p>
          <a:p>
            <a:r>
              <a:rPr lang="en-US" dirty="0" smtClean="0"/>
              <a:t>Most Prominent in the US is Gasoline/Electric</a:t>
            </a:r>
          </a:p>
          <a:p>
            <a:r>
              <a:rPr lang="en-US" dirty="0" smtClean="0"/>
              <a:t>Europeans are looking towards Diesel/Electric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9026"/>
            <a:ext cx="3200400" cy="25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Volt Bat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01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6629400"/>
            <a:ext cx="1600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popsci.com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Volvo 3CC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3,000 lithium ion cells</a:t>
            </a:r>
          </a:p>
          <a:p>
            <a:r>
              <a:rPr lang="en-US" dirty="0" smtClean="0"/>
              <a:t>Each one the size of a common "AA" battery</a:t>
            </a:r>
          </a:p>
          <a:p>
            <a:r>
              <a:rPr lang="en-US" dirty="0" smtClean="0"/>
              <a:t>105 horsepower with absolutely zero emissions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207" y="0"/>
            <a:ext cx="328379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05800" y="2133600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modifiedcars.com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343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381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Fuel Cell Hybrid Vehicles</a:t>
            </a:r>
          </a:p>
          <a:p>
            <a:r>
              <a:rPr lang="en-US" dirty="0" smtClean="0"/>
              <a:t>Production Time Line</a:t>
            </a:r>
          </a:p>
          <a:p>
            <a:pPr lvl="1"/>
            <a:r>
              <a:rPr lang="en-US" dirty="0" smtClean="0"/>
              <a:t>2012 - 2015</a:t>
            </a:r>
          </a:p>
          <a:p>
            <a:r>
              <a:rPr lang="en-US" dirty="0" smtClean="0"/>
              <a:t>Toyota FCHV</a:t>
            </a:r>
          </a:p>
          <a:p>
            <a:pPr lvl="1"/>
            <a:r>
              <a:rPr lang="en-US" dirty="0" smtClean="0"/>
              <a:t>472 mi. range</a:t>
            </a:r>
          </a:p>
          <a:p>
            <a:r>
              <a:rPr lang="en-US" dirty="0" smtClean="0"/>
              <a:t>GM “Sequel”</a:t>
            </a:r>
          </a:p>
          <a:p>
            <a:pPr lvl="1"/>
            <a:r>
              <a:rPr lang="en-US" dirty="0" smtClean="0"/>
              <a:t>0-62 in 10 sec.</a:t>
            </a:r>
          </a:p>
          <a:p>
            <a:pPr lvl="1"/>
            <a:r>
              <a:rPr lang="en-US" dirty="0" smtClean="0"/>
              <a:t>300 mi. range</a:t>
            </a:r>
          </a:p>
          <a:p>
            <a:r>
              <a:rPr lang="en-US" dirty="0" smtClean="0"/>
              <a:t>Mercedes Benz “F600”</a:t>
            </a:r>
          </a:p>
          <a:p>
            <a:pPr lvl="1"/>
            <a:r>
              <a:rPr lang="en-US" dirty="0" smtClean="0"/>
              <a:t>2.9 L / 62 mi. </a:t>
            </a:r>
          </a:p>
          <a:p>
            <a:pPr lvl="1"/>
            <a:r>
              <a:rPr lang="en-US" dirty="0" smtClean="0"/>
              <a:t>250 mi. Range</a:t>
            </a:r>
          </a:p>
          <a:p>
            <a:r>
              <a:rPr lang="en-US" dirty="0" smtClean="0"/>
              <a:t>Most all Manufacturers Involved 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Cost of Platinum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334674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026" y="4748212"/>
            <a:ext cx="4097974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686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FCX Clarity</a:t>
            </a:r>
          </a:p>
          <a:p>
            <a:pPr lvl="1"/>
            <a:r>
              <a:rPr lang="en-US" dirty="0" smtClean="0"/>
              <a:t>Launched in 2008 (California only)</a:t>
            </a:r>
          </a:p>
          <a:p>
            <a:pPr lvl="1"/>
            <a:r>
              <a:rPr lang="en-US" dirty="0" smtClean="0"/>
              <a:t>3 yr. Lease @ $600/month including maintenance.</a:t>
            </a:r>
          </a:p>
          <a:p>
            <a:pPr lvl="1"/>
            <a:r>
              <a:rPr lang="en-US" dirty="0" smtClean="0"/>
              <a:t>280 mile range.</a:t>
            </a:r>
          </a:p>
          <a:p>
            <a:pPr lvl="1"/>
            <a:r>
              <a:rPr lang="en-US" dirty="0" smtClean="0"/>
              <a:t>Home Energy Station provides Hydrogen</a:t>
            </a:r>
          </a:p>
          <a:p>
            <a:pPr lvl="2"/>
            <a:r>
              <a:rPr lang="en-US" dirty="0" smtClean="0"/>
              <a:t>Uses Natural Gas </a:t>
            </a:r>
          </a:p>
          <a:p>
            <a:pPr lvl="2"/>
            <a:r>
              <a:rPr lang="en-US" dirty="0" smtClean="0"/>
              <a:t>Provides home owners with Heat, Hot Water, and Electricity.</a:t>
            </a:r>
          </a:p>
          <a:p>
            <a:pPr lvl="2"/>
            <a:r>
              <a:rPr lang="en-US" dirty="0" smtClean="0"/>
              <a:t>FCX reduces CO2 by 30% </a:t>
            </a:r>
          </a:p>
          <a:p>
            <a:pPr lvl="2"/>
            <a:r>
              <a:rPr lang="en-US" dirty="0" smtClean="0"/>
              <a:t>Energy Station saves 50% on Electricity.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733800" cy="248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in Dollars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Presently-</a:t>
            </a:r>
          </a:p>
          <a:p>
            <a:r>
              <a:rPr lang="en-US" dirty="0" smtClean="0"/>
              <a:t>Cost if produced by Wind Power</a:t>
            </a:r>
          </a:p>
          <a:p>
            <a:pPr lvl="1"/>
            <a:r>
              <a:rPr lang="en-US" dirty="0" smtClean="0"/>
              <a:t>$6.98 per kilogram</a:t>
            </a:r>
          </a:p>
          <a:p>
            <a:r>
              <a:rPr lang="en-US" dirty="0" smtClean="0"/>
              <a:t>Hydrogen Fuel Cell </a:t>
            </a:r>
          </a:p>
          <a:p>
            <a:pPr lvl="1"/>
            <a:r>
              <a:rPr lang="en-US" dirty="0" smtClean="0"/>
              <a:t>1 kg Doubles the Mileage of 1 gal Gasoline.</a:t>
            </a:r>
          </a:p>
          <a:p>
            <a:pPr lvl="1"/>
            <a:r>
              <a:rPr lang="en-US" dirty="0" smtClean="0"/>
              <a:t>$3.49 /gal gas = $6.98/ kg of hydrogen</a:t>
            </a:r>
          </a:p>
          <a:p>
            <a:r>
              <a:rPr lang="en-US" dirty="0" smtClean="0"/>
              <a:t>Future Projection:</a:t>
            </a:r>
          </a:p>
          <a:p>
            <a:pPr lvl="1"/>
            <a:r>
              <a:rPr lang="en-US" dirty="0" smtClean="0"/>
              <a:t>$2-2.50/kg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553200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Source:  hydrogendiscoveries.wordpress.com</a:t>
            </a:r>
            <a:endParaRPr lang="en-US" sz="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524000"/>
          </a:xfrm>
        </p:spPr>
        <p:txBody>
          <a:bodyPr/>
          <a:lstStyle/>
          <a:p>
            <a:r>
              <a:rPr lang="en-US" dirty="0" smtClean="0"/>
              <a:t>Water for Hydrogen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610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2.4 gal of water produces 1kg of Hydrogen</a:t>
            </a:r>
          </a:p>
          <a:p>
            <a:r>
              <a:rPr lang="en-US" dirty="0" smtClean="0"/>
              <a:t>1-2.5 gal of water per gallon of Gasoline</a:t>
            </a:r>
          </a:p>
          <a:p>
            <a:r>
              <a:rPr lang="en-US" dirty="0" smtClean="0"/>
              <a:t>If 1kg of Hydrogen = 2 gallons of gasoline</a:t>
            </a:r>
          </a:p>
          <a:p>
            <a:r>
              <a:rPr lang="en-US" dirty="0" smtClean="0"/>
              <a:t>2 X  1-2.5 gal. = 2-5 gal of water (3.5 avg.) for same mileage.</a:t>
            </a:r>
          </a:p>
          <a:p>
            <a:r>
              <a:rPr lang="en-US" dirty="0" smtClean="0"/>
              <a:t>2.4 gal vs. 3.5 gal?????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Hydrocel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12" y="1676401"/>
            <a:ext cx="9147012" cy="512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High Torque – Low RPM</a:t>
            </a:r>
          </a:p>
          <a:p>
            <a:pPr lvl="1"/>
            <a:r>
              <a:rPr lang="en-US" dirty="0" smtClean="0"/>
              <a:t>Efficient Acceleration</a:t>
            </a:r>
          </a:p>
          <a:p>
            <a:pPr lvl="1"/>
            <a:r>
              <a:rPr lang="en-US" dirty="0" smtClean="0"/>
              <a:t>Generator Braking</a:t>
            </a:r>
          </a:p>
          <a:p>
            <a:pPr lvl="1"/>
            <a:r>
              <a:rPr lang="en-US" dirty="0" smtClean="0"/>
              <a:t>Drive Wheels without ICE (parallel)</a:t>
            </a:r>
          </a:p>
          <a:p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Weight</a:t>
            </a:r>
          </a:p>
          <a:p>
            <a:pPr lvl="2"/>
            <a:r>
              <a:rPr lang="en-US" dirty="0" smtClean="0"/>
              <a:t>Batteries</a:t>
            </a:r>
          </a:p>
          <a:p>
            <a:pPr lvl="2"/>
            <a:r>
              <a:rPr lang="en-US" dirty="0" smtClean="0"/>
              <a:t>Motors/Generators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Small – Light Weight</a:t>
            </a:r>
          </a:p>
          <a:p>
            <a:pPr lvl="1"/>
            <a:r>
              <a:rPr lang="en-US" dirty="0" smtClean="0"/>
              <a:t>Efficient </a:t>
            </a:r>
          </a:p>
          <a:p>
            <a:pPr lvl="1"/>
            <a:r>
              <a:rPr lang="en-US" dirty="0" smtClean="0"/>
              <a:t>Supplements Acceleration </a:t>
            </a:r>
          </a:p>
          <a:p>
            <a:pPr lvl="1"/>
            <a:r>
              <a:rPr lang="en-US" dirty="0" smtClean="0"/>
              <a:t>No Idle Time (start/stop) or </a:t>
            </a:r>
            <a:r>
              <a:rPr lang="en-US" dirty="0" err="1" smtClean="0"/>
              <a:t>Decel</a:t>
            </a:r>
            <a:endParaRPr lang="en-US" dirty="0" smtClean="0"/>
          </a:p>
          <a:p>
            <a:pPr lvl="1"/>
            <a:r>
              <a:rPr lang="en-US" dirty="0" smtClean="0"/>
              <a:t>Drive Wheels without Motor (parallel)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Gasoline Cost</a:t>
            </a:r>
          </a:p>
          <a:p>
            <a:pPr lvl="1"/>
            <a:r>
              <a:rPr lang="en-US" dirty="0" smtClean="0"/>
              <a:t>Emissions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Can start off silently with electric motor only</a:t>
            </a:r>
          </a:p>
          <a:p>
            <a:r>
              <a:rPr lang="en-US" sz="2800"/>
              <a:t>Engine </a:t>
            </a:r>
          </a:p>
          <a:p>
            <a:pPr lvl="1"/>
            <a:r>
              <a:rPr lang="en-US" sz="2400"/>
              <a:t>starts on demand</a:t>
            </a:r>
          </a:p>
          <a:p>
            <a:pPr lvl="1"/>
            <a:r>
              <a:rPr lang="en-US" sz="2400"/>
              <a:t>shuts off when decel or stopped</a:t>
            </a:r>
          </a:p>
          <a:p>
            <a:pPr lvl="1"/>
            <a:endParaRPr lang="en-US" sz="2400"/>
          </a:p>
          <a:p>
            <a:r>
              <a:rPr lang="en-US" sz="2400"/>
              <a:t>Toyota Prius/Camry, Ford Escape, Nissan Altima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Must use engine to launch</a:t>
            </a:r>
          </a:p>
          <a:p>
            <a:pPr>
              <a:lnSpc>
                <a:spcPct val="90000"/>
              </a:lnSpc>
            </a:pPr>
            <a:r>
              <a:rPr lang="en-US" sz="2800"/>
              <a:t>Engine shuts off when decel or stopped </a:t>
            </a:r>
          </a:p>
          <a:p>
            <a:pPr>
              <a:lnSpc>
                <a:spcPct val="90000"/>
              </a:lnSpc>
            </a:pPr>
            <a:r>
              <a:rPr lang="en-US" sz="2800"/>
              <a:t>Electric motor used for additional power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Chev. Malibu, Saturn Vue, Honda Civic/Accord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Sub-categories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Start/stop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ISAD (Integrated Starter Alternator w/Dampening)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IMA (Integrated Motor Assist), larger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or Mild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Both need engine at higher speeds</a:t>
            </a:r>
          </a:p>
          <a:p>
            <a:r>
              <a:rPr lang="en-US" sz="2800"/>
              <a:t>Both use electric motor to </a:t>
            </a:r>
          </a:p>
          <a:p>
            <a:pPr lvl="1"/>
            <a:r>
              <a:rPr lang="en-US" sz="2400"/>
              <a:t>assist braking </a:t>
            </a:r>
          </a:p>
          <a:p>
            <a:pPr lvl="1"/>
            <a:r>
              <a:rPr lang="en-US" sz="2400"/>
              <a:t>charge batteries (“re-gen. braking”)</a:t>
            </a:r>
          </a:p>
          <a:p>
            <a:r>
              <a:rPr lang="en-US" sz="2800"/>
              <a:t>Neither requires plug-in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vs. Series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Parallel</a:t>
            </a:r>
          </a:p>
          <a:p>
            <a:pPr lvl="1"/>
            <a:r>
              <a:rPr lang="en-US" sz="2400"/>
              <a:t>Both engine &amp; motor can drive vehicle independently</a:t>
            </a:r>
          </a:p>
          <a:p>
            <a:pPr lvl="1"/>
            <a:r>
              <a:rPr lang="en-US" sz="2400"/>
              <a:t>All current hybrids</a:t>
            </a:r>
          </a:p>
          <a:p>
            <a:pPr lvl="1"/>
            <a:endParaRPr lang="en-US" sz="2400"/>
          </a:p>
          <a:p>
            <a:r>
              <a:rPr lang="en-US" sz="2800"/>
              <a:t>Series</a:t>
            </a:r>
          </a:p>
          <a:p>
            <a:pPr lvl="1"/>
            <a:r>
              <a:rPr lang="en-US" sz="2400"/>
              <a:t>Engine never drives the vehicle directly</a:t>
            </a:r>
          </a:p>
          <a:p>
            <a:pPr lvl="1"/>
            <a:r>
              <a:rPr lang="en-US" sz="2400"/>
              <a:t>Engine drives</a:t>
            </a:r>
            <a:r>
              <a:rPr lang="en-US" sz="2400">
                <a:sym typeface="Wingdings" pitchFamily="2" charset="2"/>
              </a:rPr>
              <a:t> generator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Generator to motor or batteries</a:t>
            </a:r>
          </a:p>
          <a:p>
            <a:pPr lvl="1"/>
            <a:r>
              <a:rPr lang="en-US" sz="2400"/>
              <a:t>Chev. Volt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1108</TotalTime>
  <Words>963</Words>
  <Application>Microsoft Office PowerPoint</Application>
  <PresentationFormat>On-screen Show (4:3)</PresentationFormat>
  <Paragraphs>230</Paragraphs>
  <Slides>37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Deluxe</vt:lpstr>
      <vt:lpstr>Hybrid Vehicles What does the future look like?</vt:lpstr>
      <vt:lpstr>Objectives</vt:lpstr>
      <vt:lpstr>What is a Hybrid Vehicle?</vt:lpstr>
      <vt:lpstr>Electric Motors</vt:lpstr>
      <vt:lpstr>Gas Engines</vt:lpstr>
      <vt:lpstr>Full</vt:lpstr>
      <vt:lpstr>Mild</vt:lpstr>
      <vt:lpstr>Full or Mild</vt:lpstr>
      <vt:lpstr>Parallel vs. Series</vt:lpstr>
      <vt:lpstr>Slide 10</vt:lpstr>
      <vt:lpstr>Other Hybrids</vt:lpstr>
      <vt:lpstr>History </vt:lpstr>
      <vt:lpstr>Today’s Hybrid Market</vt:lpstr>
      <vt:lpstr>Presently Developed</vt:lpstr>
      <vt:lpstr>Honda Insight</vt:lpstr>
      <vt:lpstr>Toyota Prius 2001-2003 </vt:lpstr>
      <vt:lpstr>Toyota Prius  2004-2009</vt:lpstr>
      <vt:lpstr>Hybrid Investment Recovery  Purchase </vt:lpstr>
      <vt:lpstr>Hybrid Investment Recovery  Fuel Economy </vt:lpstr>
      <vt:lpstr>Hybrid Investment Recovery Fuel Consumed per Year</vt:lpstr>
      <vt:lpstr>Hybrid Investment Recovery Time to Start Paying Off</vt:lpstr>
      <vt:lpstr>Hybrid Investment Recovery Fuel Saving to Cost</vt:lpstr>
      <vt:lpstr>Hybrid Investment Recovery Years to Recovery</vt:lpstr>
      <vt:lpstr>Slide 24</vt:lpstr>
      <vt:lpstr>Slide 25</vt:lpstr>
      <vt:lpstr>Hybrid’s Future Depends on Battery Technology</vt:lpstr>
      <vt:lpstr>Lithium Ion Hybrid Batteries Li-ion  </vt:lpstr>
      <vt:lpstr>NANOWIRE Battery</vt:lpstr>
      <vt:lpstr> Chevy Volt</vt:lpstr>
      <vt:lpstr>Slide 30</vt:lpstr>
      <vt:lpstr>Volvo 3CC Car</vt:lpstr>
      <vt:lpstr>The Future</vt:lpstr>
      <vt:lpstr>Fuel Cells </vt:lpstr>
      <vt:lpstr>Honda </vt:lpstr>
      <vt:lpstr>Hydrogen in Dollars</vt:lpstr>
      <vt:lpstr>Water for Hydrogen Production</vt:lpstr>
      <vt:lpstr>Questions?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Vehicles Where they came from and where they are going.</dc:title>
  <dc:creator>TimJ</dc:creator>
  <cp:lastModifiedBy>TimJ</cp:lastModifiedBy>
  <cp:revision>107</cp:revision>
  <dcterms:created xsi:type="dcterms:W3CDTF">2009-04-09T16:49:12Z</dcterms:created>
  <dcterms:modified xsi:type="dcterms:W3CDTF">2009-10-16T14:40:11Z</dcterms:modified>
</cp:coreProperties>
</file>