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5" r:id="rId5"/>
    <p:sldId id="275" r:id="rId6"/>
    <p:sldId id="259" r:id="rId7"/>
    <p:sldId id="266" r:id="rId8"/>
    <p:sldId id="260" r:id="rId9"/>
    <p:sldId id="261" r:id="rId10"/>
    <p:sldId id="267" r:id="rId11"/>
    <p:sldId id="268" r:id="rId12"/>
    <p:sldId id="269" r:id="rId13"/>
    <p:sldId id="270" r:id="rId14"/>
    <p:sldId id="271" r:id="rId15"/>
    <p:sldId id="272" r:id="rId16"/>
    <p:sldId id="273" r:id="rId17"/>
    <p:sldId id="276" r:id="rId18"/>
    <p:sldId id="277" r:id="rId19"/>
    <p:sldId id="263" r:id="rId20"/>
    <p:sldId id="278" r:id="rId21"/>
    <p:sldId id="279" r:id="rId22"/>
    <p:sldId id="280" r:id="rId23"/>
    <p:sldId id="281" r:id="rId24"/>
    <p:sldId id="282" r:id="rId25"/>
    <p:sldId id="283" r:id="rId26"/>
    <p:sldId id="284" r:id="rId27"/>
    <p:sldId id="285" r:id="rId28"/>
    <p:sldId id="286" r:id="rId29"/>
    <p:sldId id="288" r:id="rId30"/>
    <p:sldId id="287" r:id="rId31"/>
    <p:sldId id="289" r:id="rId32"/>
    <p:sldId id="264" r:id="rId33"/>
    <p:sldId id="303" r:id="rId34"/>
    <p:sldId id="295" r:id="rId35"/>
    <p:sldId id="296" r:id="rId36"/>
    <p:sldId id="297" r:id="rId37"/>
    <p:sldId id="298" r:id="rId38"/>
    <p:sldId id="299" r:id="rId39"/>
    <p:sldId id="300" r:id="rId40"/>
    <p:sldId id="301" r:id="rId41"/>
    <p:sldId id="302" r:id="rId42"/>
    <p:sldId id="294" r:id="rId43"/>
    <p:sldId id="292"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0" autoAdjust="0"/>
    <p:restoredTop sz="94660"/>
  </p:normalViewPr>
  <p:slideViewPr>
    <p:cSldViewPr>
      <p:cViewPr varScale="1">
        <p:scale>
          <a:sx n="66" d="100"/>
          <a:sy n="66" d="100"/>
        </p:scale>
        <p:origin x="-91" y="-4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layout/>
    </c:title>
    <c:plotArea>
      <c:layout/>
      <c:barChart>
        <c:barDir val="col"/>
        <c:grouping val="clustered"/>
        <c:ser>
          <c:idx val="0"/>
          <c:order val="0"/>
          <c:tx>
            <c:strRef>
              <c:f>Sheet1!$B$1</c:f>
              <c:strCache>
                <c:ptCount val="1"/>
                <c:pt idx="0">
                  <c:v>Age</c:v>
                </c:pt>
              </c:strCache>
            </c:strRef>
          </c:tx>
          <c:dLbls>
            <c:dLbl>
              <c:idx val="0"/>
              <c:layout/>
              <c:showVal val="1"/>
            </c:dLbl>
            <c:dLbl>
              <c:idx val="1"/>
              <c:layout/>
              <c:showVal val="1"/>
            </c:dLbl>
            <c:dLbl>
              <c:idx val="2"/>
              <c:layout/>
              <c:showVal val="1"/>
            </c:dLbl>
            <c:dLbl>
              <c:idx val="3"/>
              <c:layout/>
              <c:showVal val="1"/>
            </c:dLbl>
            <c:delete val="1"/>
          </c:dLbls>
          <c:cat>
            <c:strRef>
              <c:f>Sheet1!$A$2:$A$5</c:f>
              <c:strCache>
                <c:ptCount val="4"/>
                <c:pt idx="0">
                  <c:v>18-20</c:v>
                </c:pt>
                <c:pt idx="1">
                  <c:v>21-22</c:v>
                </c:pt>
                <c:pt idx="2">
                  <c:v>23-24</c:v>
                </c:pt>
                <c:pt idx="3">
                  <c:v>25 and Above</c:v>
                </c:pt>
              </c:strCache>
            </c:strRef>
          </c:cat>
          <c:val>
            <c:numRef>
              <c:f>Sheet1!$B$2:$B$5</c:f>
              <c:numCache>
                <c:formatCode>General</c:formatCode>
                <c:ptCount val="4"/>
                <c:pt idx="0">
                  <c:v>153</c:v>
                </c:pt>
                <c:pt idx="1">
                  <c:v>95</c:v>
                </c:pt>
                <c:pt idx="2">
                  <c:v>23</c:v>
                </c:pt>
                <c:pt idx="3">
                  <c:v>27</c:v>
                </c:pt>
              </c:numCache>
            </c:numRef>
          </c:val>
        </c:ser>
        <c:axId val="70899200"/>
        <c:axId val="70900736"/>
      </c:barChart>
      <c:catAx>
        <c:axId val="70899200"/>
        <c:scaling>
          <c:orientation val="minMax"/>
        </c:scaling>
        <c:axPos val="b"/>
        <c:numFmt formatCode="General" sourceLinked="1"/>
        <c:tickLblPos val="nextTo"/>
        <c:crossAx val="70900736"/>
        <c:crosses val="autoZero"/>
        <c:auto val="1"/>
        <c:lblAlgn val="ctr"/>
        <c:lblOffset val="100"/>
      </c:catAx>
      <c:valAx>
        <c:axId val="70900736"/>
        <c:scaling>
          <c:orientation val="minMax"/>
        </c:scaling>
        <c:axPos val="l"/>
        <c:majorGridlines/>
        <c:numFmt formatCode="General" sourceLinked="1"/>
        <c:tickLblPos val="nextTo"/>
        <c:crossAx val="70899200"/>
        <c:crosses val="autoZero"/>
        <c:crossBetween val="between"/>
      </c:valAx>
    </c:plotArea>
    <c:plotVisOnly val="1"/>
    <c:dispBlanksAs val="gap"/>
  </c:chart>
  <c:txPr>
    <a:bodyPr/>
    <a:lstStyle/>
    <a:p>
      <a:pPr>
        <a:defRPr sz="1799"/>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Gender</c:v>
                </c:pt>
              </c:strCache>
            </c:strRef>
          </c:tx>
          <c:dLbls>
            <c:showVal val="1"/>
          </c:dLbls>
          <c:cat>
            <c:strRef>
              <c:f>Sheet1!$A$2:$A$3</c:f>
              <c:strCache>
                <c:ptCount val="2"/>
                <c:pt idx="0">
                  <c:v>Male</c:v>
                </c:pt>
                <c:pt idx="1">
                  <c:v>Female</c:v>
                </c:pt>
              </c:strCache>
            </c:strRef>
          </c:cat>
          <c:val>
            <c:numRef>
              <c:f>Sheet1!$B$2:$B$3</c:f>
              <c:numCache>
                <c:formatCode>General</c:formatCode>
                <c:ptCount val="2"/>
                <c:pt idx="0">
                  <c:v>285</c:v>
                </c:pt>
                <c:pt idx="1">
                  <c:v>13</c:v>
                </c:pt>
              </c:numCache>
            </c:numRef>
          </c:val>
        </c:ser>
        <c:axId val="60880384"/>
        <c:axId val="69352832"/>
      </c:barChart>
      <c:catAx>
        <c:axId val="60880384"/>
        <c:scaling>
          <c:orientation val="minMax"/>
        </c:scaling>
        <c:axPos val="b"/>
        <c:numFmt formatCode="General" sourceLinked="1"/>
        <c:tickLblPos val="nextTo"/>
        <c:crossAx val="69352832"/>
        <c:crosses val="autoZero"/>
        <c:auto val="1"/>
        <c:lblAlgn val="ctr"/>
        <c:lblOffset val="100"/>
      </c:catAx>
      <c:valAx>
        <c:axId val="69352832"/>
        <c:scaling>
          <c:orientation val="minMax"/>
        </c:scaling>
        <c:axPos val="l"/>
        <c:majorGridlines/>
        <c:numFmt formatCode="General" sourceLinked="1"/>
        <c:tickLblPos val="nextTo"/>
        <c:crossAx val="60880384"/>
        <c:crosses val="autoZero"/>
        <c:crossBetween val="between"/>
      </c:valAx>
    </c:plotArea>
    <c:plotVisOnly val="1"/>
    <c:dispBlanksAs val="gap"/>
  </c:chart>
  <c:txPr>
    <a:bodyPr/>
    <a:lstStyle/>
    <a:p>
      <a:pPr>
        <a:defRPr sz="1799"/>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Ethnicity</c:v>
                </c:pt>
              </c:strCache>
            </c:strRef>
          </c:tx>
          <c:dLbls>
            <c:showVal val="1"/>
          </c:dLbls>
          <c:cat>
            <c:strRef>
              <c:f>Sheet1!$A$2:$A$7</c:f>
              <c:strCache>
                <c:ptCount val="6"/>
                <c:pt idx="0">
                  <c:v>African American</c:v>
                </c:pt>
                <c:pt idx="1">
                  <c:v>Asian American</c:v>
                </c:pt>
                <c:pt idx="2">
                  <c:v>Caucasian</c:v>
                </c:pt>
                <c:pt idx="3">
                  <c:v>Hispanic</c:v>
                </c:pt>
                <c:pt idx="4">
                  <c:v>Native American</c:v>
                </c:pt>
                <c:pt idx="5">
                  <c:v>Other</c:v>
                </c:pt>
              </c:strCache>
            </c:strRef>
          </c:cat>
          <c:val>
            <c:numRef>
              <c:f>Sheet1!$B$2:$B$7</c:f>
              <c:numCache>
                <c:formatCode>General</c:formatCode>
                <c:ptCount val="6"/>
                <c:pt idx="0">
                  <c:v>18</c:v>
                </c:pt>
                <c:pt idx="1">
                  <c:v>9</c:v>
                </c:pt>
                <c:pt idx="2">
                  <c:v>251</c:v>
                </c:pt>
                <c:pt idx="3">
                  <c:v>4</c:v>
                </c:pt>
                <c:pt idx="4">
                  <c:v>3</c:v>
                </c:pt>
                <c:pt idx="5">
                  <c:v>13</c:v>
                </c:pt>
              </c:numCache>
            </c:numRef>
          </c:val>
        </c:ser>
        <c:axId val="69480832"/>
        <c:axId val="69482368"/>
      </c:barChart>
      <c:catAx>
        <c:axId val="69480832"/>
        <c:scaling>
          <c:orientation val="minMax"/>
        </c:scaling>
        <c:axPos val="b"/>
        <c:numFmt formatCode="General" sourceLinked="1"/>
        <c:tickLblPos val="nextTo"/>
        <c:crossAx val="69482368"/>
        <c:crosses val="autoZero"/>
        <c:auto val="1"/>
        <c:lblAlgn val="ctr"/>
        <c:lblOffset val="100"/>
      </c:catAx>
      <c:valAx>
        <c:axId val="69482368"/>
        <c:scaling>
          <c:orientation val="minMax"/>
        </c:scaling>
        <c:axPos val="l"/>
        <c:majorGridlines/>
        <c:numFmt formatCode="General" sourceLinked="1"/>
        <c:tickLblPos val="nextTo"/>
        <c:crossAx val="69480832"/>
        <c:crosses val="autoZero"/>
        <c:crossBetween val="between"/>
      </c:valAx>
    </c:plotArea>
    <c:plotVisOnly val="1"/>
    <c:dispBlanksAs val="gap"/>
  </c:chart>
  <c:txPr>
    <a:bodyPr/>
    <a:lstStyle/>
    <a:p>
      <a:pPr>
        <a:defRPr sz="1799"/>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Parents' Marital Status</c:v>
                </c:pt>
              </c:strCache>
            </c:strRef>
          </c:tx>
          <c:dLbls>
            <c:showVal val="1"/>
          </c:dLbls>
          <c:cat>
            <c:strRef>
              <c:f>Sheet1!$A$2:$A$5</c:f>
              <c:strCache>
                <c:ptCount val="4"/>
                <c:pt idx="0">
                  <c:v>Married</c:v>
                </c:pt>
                <c:pt idx="1">
                  <c:v>Divorced</c:v>
                </c:pt>
                <c:pt idx="2">
                  <c:v>Single</c:v>
                </c:pt>
                <c:pt idx="3">
                  <c:v>Separated</c:v>
                </c:pt>
              </c:strCache>
            </c:strRef>
          </c:cat>
          <c:val>
            <c:numRef>
              <c:f>Sheet1!$B$2:$B$5</c:f>
              <c:numCache>
                <c:formatCode>General</c:formatCode>
                <c:ptCount val="4"/>
                <c:pt idx="0">
                  <c:v>186</c:v>
                </c:pt>
                <c:pt idx="1">
                  <c:v>67</c:v>
                </c:pt>
                <c:pt idx="2">
                  <c:v>38</c:v>
                </c:pt>
                <c:pt idx="3">
                  <c:v>3</c:v>
                </c:pt>
              </c:numCache>
            </c:numRef>
          </c:val>
        </c:ser>
        <c:axId val="69519232"/>
        <c:axId val="69520768"/>
      </c:barChart>
      <c:catAx>
        <c:axId val="69519232"/>
        <c:scaling>
          <c:orientation val="minMax"/>
        </c:scaling>
        <c:axPos val="b"/>
        <c:numFmt formatCode="General" sourceLinked="1"/>
        <c:tickLblPos val="nextTo"/>
        <c:crossAx val="69520768"/>
        <c:crosses val="autoZero"/>
        <c:auto val="1"/>
        <c:lblAlgn val="ctr"/>
        <c:lblOffset val="100"/>
      </c:catAx>
      <c:valAx>
        <c:axId val="69520768"/>
        <c:scaling>
          <c:orientation val="minMax"/>
        </c:scaling>
        <c:axPos val="l"/>
        <c:majorGridlines/>
        <c:numFmt formatCode="General" sourceLinked="1"/>
        <c:tickLblPos val="nextTo"/>
        <c:crossAx val="69519232"/>
        <c:crosses val="autoZero"/>
        <c:crossBetween val="between"/>
      </c:valAx>
    </c:plotArea>
    <c:plotVisOnly val="1"/>
    <c:dispBlanksAs val="gap"/>
  </c:chart>
  <c:txPr>
    <a:bodyPr/>
    <a:lstStyle/>
    <a:p>
      <a:pPr>
        <a:defRPr sz="1799"/>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Year in School</c:v>
                </c:pt>
              </c:strCache>
            </c:strRef>
          </c:tx>
          <c:dLbls>
            <c:showVal val="1"/>
          </c:dLbls>
          <c:cat>
            <c:strRef>
              <c:f>Sheet1!$A$2:$A$5</c:f>
              <c:strCache>
                <c:ptCount val="4"/>
                <c:pt idx="0">
                  <c:v>Freshman</c:v>
                </c:pt>
                <c:pt idx="1">
                  <c:v>Sophomore</c:v>
                </c:pt>
                <c:pt idx="2">
                  <c:v>Junior</c:v>
                </c:pt>
                <c:pt idx="3">
                  <c:v>Senior</c:v>
                </c:pt>
              </c:strCache>
            </c:strRef>
          </c:cat>
          <c:val>
            <c:numRef>
              <c:f>Sheet1!$B$2:$B$5</c:f>
              <c:numCache>
                <c:formatCode>General</c:formatCode>
                <c:ptCount val="4"/>
                <c:pt idx="0">
                  <c:v>116</c:v>
                </c:pt>
                <c:pt idx="1">
                  <c:v>89</c:v>
                </c:pt>
                <c:pt idx="2">
                  <c:v>36</c:v>
                </c:pt>
                <c:pt idx="3">
                  <c:v>55</c:v>
                </c:pt>
              </c:numCache>
            </c:numRef>
          </c:val>
        </c:ser>
        <c:axId val="69541248"/>
        <c:axId val="69551232"/>
      </c:barChart>
      <c:catAx>
        <c:axId val="69541248"/>
        <c:scaling>
          <c:orientation val="minMax"/>
        </c:scaling>
        <c:axPos val="b"/>
        <c:numFmt formatCode="General" sourceLinked="1"/>
        <c:tickLblPos val="nextTo"/>
        <c:crossAx val="69551232"/>
        <c:crosses val="autoZero"/>
        <c:auto val="1"/>
        <c:lblAlgn val="ctr"/>
        <c:lblOffset val="100"/>
      </c:catAx>
      <c:valAx>
        <c:axId val="69551232"/>
        <c:scaling>
          <c:orientation val="minMax"/>
        </c:scaling>
        <c:axPos val="l"/>
        <c:majorGridlines/>
        <c:numFmt formatCode="General" sourceLinked="1"/>
        <c:tickLblPos val="nextTo"/>
        <c:crossAx val="69541248"/>
        <c:crosses val="autoZero"/>
        <c:crossBetween val="between"/>
      </c:valAx>
    </c:plotArea>
    <c:plotVisOnly val="1"/>
    <c:dispBlanksAs val="gap"/>
  </c:chart>
  <c:txPr>
    <a:bodyPr/>
    <a:lstStyle/>
    <a:p>
      <a:pPr>
        <a:defRPr sz="1799"/>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Years of Automotive Experience</c:v>
                </c:pt>
              </c:strCache>
            </c:strRef>
          </c:tx>
          <c:dLbls>
            <c:showVal val="1"/>
          </c:dLbls>
          <c:cat>
            <c:strRef>
              <c:f>Sheet1!$A$2:$A$5</c:f>
              <c:strCache>
                <c:ptCount val="4"/>
                <c:pt idx="0">
                  <c:v>Less than one year</c:v>
                </c:pt>
                <c:pt idx="1">
                  <c:v>1 year</c:v>
                </c:pt>
                <c:pt idx="2">
                  <c:v>2 year</c:v>
                </c:pt>
                <c:pt idx="3">
                  <c:v>More than 3 years</c:v>
                </c:pt>
              </c:strCache>
            </c:strRef>
          </c:cat>
          <c:val>
            <c:numRef>
              <c:f>Sheet1!$B$2:$B$5</c:f>
              <c:numCache>
                <c:formatCode>General</c:formatCode>
                <c:ptCount val="4"/>
                <c:pt idx="0">
                  <c:v>96</c:v>
                </c:pt>
                <c:pt idx="1">
                  <c:v>68</c:v>
                </c:pt>
                <c:pt idx="2">
                  <c:v>68</c:v>
                </c:pt>
                <c:pt idx="3">
                  <c:v>65</c:v>
                </c:pt>
              </c:numCache>
            </c:numRef>
          </c:val>
        </c:ser>
        <c:axId val="69751936"/>
        <c:axId val="69753472"/>
      </c:barChart>
      <c:catAx>
        <c:axId val="69751936"/>
        <c:scaling>
          <c:orientation val="minMax"/>
        </c:scaling>
        <c:axPos val="b"/>
        <c:numFmt formatCode="General" sourceLinked="1"/>
        <c:tickLblPos val="nextTo"/>
        <c:crossAx val="69753472"/>
        <c:crosses val="autoZero"/>
        <c:auto val="1"/>
        <c:lblAlgn val="ctr"/>
        <c:lblOffset val="100"/>
      </c:catAx>
      <c:valAx>
        <c:axId val="69753472"/>
        <c:scaling>
          <c:orientation val="minMax"/>
        </c:scaling>
        <c:axPos val="l"/>
        <c:majorGridlines/>
        <c:numFmt formatCode="General" sourceLinked="1"/>
        <c:tickLblPos val="nextTo"/>
        <c:crossAx val="69751936"/>
        <c:crosses val="autoZero"/>
        <c:crossBetween val="between"/>
      </c:valAx>
    </c:plotArea>
    <c:plotVisOnly val="1"/>
    <c:dispBlanksAs val="gap"/>
  </c:chart>
  <c:txPr>
    <a:bodyPr/>
    <a:lstStyle/>
    <a:p>
      <a:pPr>
        <a:defRPr sz="1799"/>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Highest Earning Parent's Annual Salary</c:v>
                </c:pt>
              </c:strCache>
            </c:strRef>
          </c:tx>
          <c:dLbls>
            <c:showVal val="1"/>
          </c:dLbls>
          <c:cat>
            <c:strRef>
              <c:f>Sheet1!$A$2:$A$7</c:f>
              <c:strCache>
                <c:ptCount val="6"/>
                <c:pt idx="0">
                  <c:v>Less than $25K</c:v>
                </c:pt>
                <c:pt idx="1">
                  <c:v>$25K-35K</c:v>
                </c:pt>
                <c:pt idx="2">
                  <c:v>$35K-$45K</c:v>
                </c:pt>
                <c:pt idx="3">
                  <c:v>$45K-$55K</c:v>
                </c:pt>
                <c:pt idx="4">
                  <c:v>$55K-$65K</c:v>
                </c:pt>
                <c:pt idx="5">
                  <c:v>$65K-Above</c:v>
                </c:pt>
              </c:strCache>
            </c:strRef>
          </c:cat>
          <c:val>
            <c:numRef>
              <c:f>Sheet1!$B$2:$B$7</c:f>
              <c:numCache>
                <c:formatCode>General</c:formatCode>
                <c:ptCount val="6"/>
                <c:pt idx="0">
                  <c:v>16</c:v>
                </c:pt>
                <c:pt idx="1">
                  <c:v>26</c:v>
                </c:pt>
                <c:pt idx="2">
                  <c:v>33</c:v>
                </c:pt>
                <c:pt idx="3">
                  <c:v>35</c:v>
                </c:pt>
                <c:pt idx="4">
                  <c:v>50</c:v>
                </c:pt>
                <c:pt idx="5">
                  <c:v>132</c:v>
                </c:pt>
              </c:numCache>
            </c:numRef>
          </c:val>
        </c:ser>
        <c:axId val="69548672"/>
        <c:axId val="69792128"/>
      </c:barChart>
      <c:catAx>
        <c:axId val="69548672"/>
        <c:scaling>
          <c:orientation val="minMax"/>
        </c:scaling>
        <c:axPos val="b"/>
        <c:numFmt formatCode="General" sourceLinked="1"/>
        <c:tickLblPos val="nextTo"/>
        <c:crossAx val="69792128"/>
        <c:crosses val="autoZero"/>
        <c:auto val="1"/>
        <c:lblAlgn val="ctr"/>
        <c:lblOffset val="100"/>
      </c:catAx>
      <c:valAx>
        <c:axId val="69792128"/>
        <c:scaling>
          <c:orientation val="minMax"/>
        </c:scaling>
        <c:axPos val="l"/>
        <c:majorGridlines/>
        <c:numFmt formatCode="General" sourceLinked="1"/>
        <c:tickLblPos val="nextTo"/>
        <c:crossAx val="69548672"/>
        <c:crosses val="autoZero"/>
        <c:crossBetween val="between"/>
      </c:valAx>
    </c:plotArea>
    <c:plotVisOnly val="1"/>
    <c:dispBlanksAs val="gap"/>
  </c:chart>
  <c:txPr>
    <a:bodyPr/>
    <a:lstStyle/>
    <a:p>
      <a:pPr>
        <a:defRPr sz="1799"/>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Influnce for Studying Automotive Technology</c:v>
                </c:pt>
              </c:strCache>
            </c:strRef>
          </c:tx>
          <c:dLbls>
            <c:showVal val="1"/>
          </c:dLbls>
          <c:cat>
            <c:strRef>
              <c:f>Sheet1!$A$2:$A$6</c:f>
              <c:strCache>
                <c:ptCount val="5"/>
                <c:pt idx="0">
                  <c:v>Parental</c:v>
                </c:pt>
                <c:pt idx="1">
                  <c:v>Movie</c:v>
                </c:pt>
                <c:pt idx="2">
                  <c:v>Working with Hands</c:v>
                </c:pt>
                <c:pt idx="3">
                  <c:v>Easy Subject</c:v>
                </c:pt>
                <c:pt idx="4">
                  <c:v>Took a High school Shop Class</c:v>
                </c:pt>
              </c:strCache>
            </c:strRef>
          </c:cat>
          <c:val>
            <c:numRef>
              <c:f>Sheet1!$B$2:$B$6</c:f>
              <c:numCache>
                <c:formatCode>General</c:formatCode>
                <c:ptCount val="5"/>
                <c:pt idx="0">
                  <c:v>4</c:v>
                </c:pt>
                <c:pt idx="1">
                  <c:v>6</c:v>
                </c:pt>
                <c:pt idx="2">
                  <c:v>239</c:v>
                </c:pt>
                <c:pt idx="3">
                  <c:v>2</c:v>
                </c:pt>
                <c:pt idx="4">
                  <c:v>41</c:v>
                </c:pt>
              </c:numCache>
            </c:numRef>
          </c:val>
        </c:ser>
        <c:axId val="69861760"/>
        <c:axId val="69863296"/>
      </c:barChart>
      <c:catAx>
        <c:axId val="69861760"/>
        <c:scaling>
          <c:orientation val="minMax"/>
        </c:scaling>
        <c:axPos val="b"/>
        <c:numFmt formatCode="General" sourceLinked="1"/>
        <c:tickLblPos val="nextTo"/>
        <c:crossAx val="69863296"/>
        <c:crosses val="autoZero"/>
        <c:auto val="1"/>
        <c:lblAlgn val="ctr"/>
        <c:lblOffset val="100"/>
      </c:catAx>
      <c:valAx>
        <c:axId val="69863296"/>
        <c:scaling>
          <c:orientation val="minMax"/>
        </c:scaling>
        <c:axPos val="l"/>
        <c:majorGridlines/>
        <c:numFmt formatCode="General" sourceLinked="1"/>
        <c:tickLblPos val="nextTo"/>
        <c:crossAx val="69861760"/>
        <c:crosses val="autoZero"/>
        <c:crossBetween val="between"/>
      </c:valAx>
    </c:plotArea>
    <c:plotVisOnly val="1"/>
    <c:dispBlanksAs val="gap"/>
  </c:chart>
  <c:txPr>
    <a:bodyPr/>
    <a:lstStyle/>
    <a:p>
      <a:pPr>
        <a:defRPr sz="1799"/>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Simplified Learning Styles for Both Schools</c:v>
                </c:pt>
              </c:strCache>
            </c:strRef>
          </c:tx>
          <c:cat>
            <c:strRef>
              <c:f>Sheet1!$A$2:$A$8</c:f>
              <c:strCache>
                <c:ptCount val="7"/>
                <c:pt idx="0">
                  <c:v>Visual</c:v>
                </c:pt>
                <c:pt idx="1">
                  <c:v>Aural</c:v>
                </c:pt>
                <c:pt idx="2">
                  <c:v>Read/Write</c:v>
                </c:pt>
                <c:pt idx="3">
                  <c:v>Kinesthetic</c:v>
                </c:pt>
                <c:pt idx="4">
                  <c:v>Bi Modal</c:v>
                </c:pt>
                <c:pt idx="5">
                  <c:v>Tri Modal</c:v>
                </c:pt>
                <c:pt idx="6">
                  <c:v>VARK</c:v>
                </c:pt>
              </c:strCache>
            </c:strRef>
          </c:cat>
          <c:val>
            <c:numRef>
              <c:f>Sheet1!$B$2:$B$8</c:f>
              <c:numCache>
                <c:formatCode>General</c:formatCode>
                <c:ptCount val="7"/>
                <c:pt idx="0">
                  <c:v>14</c:v>
                </c:pt>
                <c:pt idx="1">
                  <c:v>23</c:v>
                </c:pt>
                <c:pt idx="2">
                  <c:v>20</c:v>
                </c:pt>
                <c:pt idx="3">
                  <c:v>121</c:v>
                </c:pt>
                <c:pt idx="4">
                  <c:v>55</c:v>
                </c:pt>
                <c:pt idx="5">
                  <c:v>25</c:v>
                </c:pt>
                <c:pt idx="6">
                  <c:v>38</c:v>
                </c:pt>
              </c:numCache>
            </c:numRef>
          </c:val>
        </c:ser>
        <c:axId val="69913216"/>
        <c:axId val="69919104"/>
      </c:barChart>
      <c:catAx>
        <c:axId val="69913216"/>
        <c:scaling>
          <c:orientation val="minMax"/>
        </c:scaling>
        <c:axPos val="b"/>
        <c:numFmt formatCode="General" sourceLinked="1"/>
        <c:tickLblPos val="nextTo"/>
        <c:crossAx val="69919104"/>
        <c:crosses val="autoZero"/>
        <c:auto val="1"/>
        <c:lblAlgn val="ctr"/>
        <c:lblOffset val="100"/>
      </c:catAx>
      <c:valAx>
        <c:axId val="69919104"/>
        <c:scaling>
          <c:orientation val="minMax"/>
        </c:scaling>
        <c:axPos val="l"/>
        <c:majorGridlines/>
        <c:numFmt formatCode="General" sourceLinked="1"/>
        <c:tickLblPos val="nextTo"/>
        <c:crossAx val="69913216"/>
        <c:crosses val="autoZero"/>
        <c:crossBetween val="between"/>
      </c:valAx>
    </c:plotArea>
    <c:plotVisOnly val="1"/>
    <c:dispBlanksAs val="gap"/>
  </c:chart>
  <c:txPr>
    <a:bodyPr/>
    <a:lstStyle/>
    <a:p>
      <a:pPr>
        <a:defRPr sz="1799"/>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13F85563-AA14-4B91-B230-60FD389A4D8A}" type="datetimeFigureOut">
              <a:rPr lang="en-US"/>
              <a:pPr>
                <a:defRPr/>
              </a:pPr>
              <a:t>10/5/2009</a:t>
            </a:fld>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73C25DA2-9C8C-4FA5-B6B2-F8F3621A66A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B4DC2F83-97FC-4BB7-9EDD-BB6573D22295}" type="datetimeFigureOut">
              <a:rPr lang="en-US"/>
              <a:pPr>
                <a:defRPr/>
              </a:pPr>
              <a:t>10/5/2009</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E38ACA86-F242-4330-854E-5EFA948B7EB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8B3B72E4-A1DA-466B-BA88-2A2EA7291AB1}" type="datetimeFigureOut">
              <a:rPr lang="en-US"/>
              <a:pPr>
                <a:defRPr/>
              </a:pPr>
              <a:t>10/5/2009</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BD115F48-689D-4036-A4BB-E71C8761CE9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67732C24-985C-4B5F-A770-2584DAAEA80E}" type="datetimeFigureOut">
              <a:rPr lang="en-US"/>
              <a:pPr>
                <a:defRPr/>
              </a:pPr>
              <a:t>10/5/2009</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13F418F2-489F-4A58-BE1C-B3AFE7EDF80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35A04AFE-8BF8-4BCB-86DF-5C6CFC5C1302}" type="datetimeFigureOut">
              <a:rPr lang="en-US"/>
              <a:pPr>
                <a:defRPr/>
              </a:pPr>
              <a:t>10/5/2009</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9FF612B1-F15C-44CF-8899-40C20FE84FA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02491831-AA86-4661-A577-9AA28032D91B}" type="datetimeFigureOut">
              <a:rPr lang="en-US"/>
              <a:pPr>
                <a:defRPr/>
              </a:pPr>
              <a:t>10/5/2009</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569B538D-08C9-4080-8D32-C175E259E05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8958DA20-F9E2-408D-A60A-D4749B9BFB1B}" type="datetimeFigureOut">
              <a:rPr lang="en-US"/>
              <a:pPr>
                <a:defRPr/>
              </a:pPr>
              <a:t>10/5/2009</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102F666C-4B02-4760-ABFF-39B4B13A047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4CB7BCE4-29DC-45A3-ADA9-538931D90FAF}" type="datetimeFigureOut">
              <a:rPr lang="en-US"/>
              <a:pPr>
                <a:defRPr/>
              </a:pPr>
              <a:t>10/5/2009</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125CFACD-51CD-4A48-8220-07CB59F0C8E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A569AB67-5082-4D85-91B1-A37A43A1E4D1}" type="datetimeFigureOut">
              <a:rPr lang="en-US"/>
              <a:pPr>
                <a:defRPr/>
              </a:pPr>
              <a:t>10/5/2009</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3F17271B-8D17-4704-B9FB-B9CABC29053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CD1FA469-52DB-46AE-AF2B-EA28D2736CAB}" type="datetimeFigureOut">
              <a:rPr lang="en-US"/>
              <a:pPr>
                <a:defRPr/>
              </a:pPr>
              <a:t>10/5/2009</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BCDF71DC-AC45-47C1-BAD1-8DCE17B70DB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F6B03D35-5CDE-4BDD-BA10-35BD35F77F8C}" type="datetimeFigureOut">
              <a:rPr lang="en-US"/>
              <a:pPr>
                <a:defRPr/>
              </a:pPr>
              <a:t>10/5/2009</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4EDD6F3E-A115-4F7E-876A-0D5803B1655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defRPr>
            </a:lvl1pPr>
            <a:extLst/>
          </a:lstStyle>
          <a:p>
            <a:pPr>
              <a:defRPr/>
            </a:pPr>
            <a:fld id="{B7B83A7E-626E-464C-A2E0-D163F1D2899D}" type="datetimeFigureOut">
              <a:rPr lang="en-US"/>
              <a:pPr>
                <a:defRPr/>
              </a:pPr>
              <a:t>10/5/2009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defRPr>
            </a:lvl1pPr>
            <a:extLst/>
          </a:lstStyle>
          <a:p>
            <a:pPr>
              <a:defRPr/>
            </a:pPr>
            <a:fld id="{B93C1AC0-F060-4087-AFCD-DFCDCFEC802D}"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95" r:id="rId1"/>
    <p:sldLayoutId id="2147483690" r:id="rId2"/>
    <p:sldLayoutId id="2147483696" r:id="rId3"/>
    <p:sldLayoutId id="2147483691" r:id="rId4"/>
    <p:sldLayoutId id="2147483697" r:id="rId5"/>
    <p:sldLayoutId id="2147483692" r:id="rId6"/>
    <p:sldLayoutId id="2147483698" r:id="rId7"/>
    <p:sldLayoutId id="2147483699" r:id="rId8"/>
    <p:sldLayoutId id="2147483700" r:id="rId9"/>
    <p:sldLayoutId id="2147483693" r:id="rId10"/>
    <p:sldLayoutId id="2147483694" r:id="rId11"/>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Gill Sans MT" pitchFamily="34" charset="0"/>
        </a:defRPr>
      </a:lvl2pPr>
      <a:lvl3pPr algn="l" rtl="0" fontAlgn="base">
        <a:spcBef>
          <a:spcPct val="0"/>
        </a:spcBef>
        <a:spcAft>
          <a:spcPct val="0"/>
        </a:spcAft>
        <a:defRPr sz="4300">
          <a:solidFill>
            <a:srgbClr val="572314"/>
          </a:solidFill>
          <a:latin typeface="Gill Sans MT" pitchFamily="34" charset="0"/>
        </a:defRPr>
      </a:lvl3pPr>
      <a:lvl4pPr algn="l" rtl="0" fontAlgn="base">
        <a:spcBef>
          <a:spcPct val="0"/>
        </a:spcBef>
        <a:spcAft>
          <a:spcPct val="0"/>
        </a:spcAft>
        <a:defRPr sz="4300">
          <a:solidFill>
            <a:srgbClr val="572314"/>
          </a:solidFill>
          <a:latin typeface="Gill Sans MT" pitchFamily="34" charset="0"/>
        </a:defRPr>
      </a:lvl4pPr>
      <a:lvl5pPr algn="l" rtl="0" fontAlgn="base">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1925" y="360363"/>
            <a:ext cx="7407275" cy="1471612"/>
          </a:xfrm>
        </p:spPr>
        <p:txBody>
          <a:bodyPr>
            <a:normAutofit fontScale="90000"/>
          </a:bodyPr>
          <a:lstStyle/>
          <a:p>
            <a:pPr fontAlgn="auto">
              <a:spcAft>
                <a:spcPts val="0"/>
              </a:spcAft>
              <a:defRPr/>
            </a:pPr>
            <a:r>
              <a:rPr lang="en-US" dirty="0" smtClean="0">
                <a:solidFill>
                  <a:schemeClr val="tx2">
                    <a:satMod val="130000"/>
                  </a:schemeClr>
                </a:solidFill>
              </a:rPr>
              <a:t>Demographics and Learning Styles of Automotive Technology Students</a:t>
            </a:r>
            <a:endParaRPr lang="en-US" dirty="0">
              <a:solidFill>
                <a:schemeClr val="tx2">
                  <a:satMod val="130000"/>
                </a:schemeClr>
              </a:solidFill>
            </a:endParaRPr>
          </a:p>
        </p:txBody>
      </p:sp>
      <p:sp>
        <p:nvSpPr>
          <p:cNvPr id="3" name="Subtitle 2"/>
          <p:cNvSpPr>
            <a:spLocks noGrp="1"/>
          </p:cNvSpPr>
          <p:nvPr>
            <p:ph type="subTitle" idx="1"/>
          </p:nvPr>
        </p:nvSpPr>
        <p:spPr>
          <a:xfrm>
            <a:off x="1431925" y="1849438"/>
            <a:ext cx="7407275" cy="1752600"/>
          </a:xfrm>
        </p:spPr>
        <p:txBody>
          <a:bodyPr>
            <a:normAutofit/>
          </a:bodyPr>
          <a:lstStyle/>
          <a:p>
            <a:pPr fontAlgn="auto">
              <a:spcAft>
                <a:spcPts val="0"/>
              </a:spcAft>
              <a:buFont typeface="Wingdings 2"/>
              <a:buNone/>
              <a:defRPr/>
            </a:pPr>
            <a:r>
              <a:rPr lang="en-US" dirty="0" smtClean="0"/>
              <a:t>By: </a:t>
            </a:r>
            <a:r>
              <a:rPr lang="en-US" i="1" dirty="0" smtClean="0"/>
              <a:t>Omar Trinidad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Literature Review: Demographics</a:t>
            </a:r>
            <a:endParaRPr lang="en-US" dirty="0">
              <a:solidFill>
                <a:schemeClr val="tx2">
                  <a:satMod val="130000"/>
                </a:schemeClr>
              </a:solidFill>
            </a:endParaRPr>
          </a:p>
        </p:txBody>
      </p:sp>
      <p:sp>
        <p:nvSpPr>
          <p:cNvPr id="3" name="Content Placeholder 2"/>
          <p:cNvSpPr>
            <a:spLocks noGrp="1"/>
          </p:cNvSpPr>
          <p:nvPr>
            <p:ph idx="1"/>
          </p:nvPr>
        </p:nvSpPr>
        <p:spPr/>
        <p:txBody>
          <a:bodyPr>
            <a:normAutofit fontScale="92500" lnSpcReduction="20000"/>
          </a:bodyPr>
          <a:lstStyle/>
          <a:p>
            <a:pPr marL="514350" indent="-514350" fontAlgn="auto">
              <a:spcAft>
                <a:spcPts val="0"/>
              </a:spcAft>
              <a:buFont typeface="+mj-lt"/>
              <a:buAutoNum type="arabicPeriod"/>
              <a:defRPr/>
            </a:pPr>
            <a:r>
              <a:rPr lang="en-US" dirty="0" smtClean="0"/>
              <a:t>Ethnicity</a:t>
            </a:r>
          </a:p>
          <a:p>
            <a:pPr marL="914400" lvl="1" indent="-514350" fontAlgn="auto">
              <a:spcAft>
                <a:spcPts val="0"/>
              </a:spcAft>
              <a:buFont typeface="Verdana"/>
              <a:buChar char="◦"/>
              <a:defRPr/>
            </a:pPr>
            <a:r>
              <a:rPr lang="en-US" dirty="0" smtClean="0"/>
              <a:t>Asian Americans are least likely to take </a:t>
            </a:r>
            <a:r>
              <a:rPr lang="en-US" dirty="0"/>
              <a:t>Career and Technical </a:t>
            </a:r>
            <a:r>
              <a:rPr lang="en-US" dirty="0" smtClean="0"/>
              <a:t>Education classes.</a:t>
            </a:r>
          </a:p>
          <a:p>
            <a:pPr marL="514350" indent="-514350" fontAlgn="auto">
              <a:spcAft>
                <a:spcPts val="0"/>
              </a:spcAft>
              <a:buFont typeface="+mj-lt"/>
              <a:buAutoNum type="arabicPeriod"/>
              <a:defRPr/>
            </a:pPr>
            <a:r>
              <a:rPr lang="en-US" dirty="0" smtClean="0"/>
              <a:t>Gender</a:t>
            </a:r>
          </a:p>
          <a:p>
            <a:pPr marL="914400" lvl="1" indent="-514350" fontAlgn="auto">
              <a:spcAft>
                <a:spcPts val="0"/>
              </a:spcAft>
              <a:buFont typeface="Verdana"/>
              <a:buChar char="◦"/>
              <a:defRPr/>
            </a:pPr>
            <a:r>
              <a:rPr lang="en-US" dirty="0"/>
              <a:t>According to Levesque (2003), “males took more vocational/technical [CTE] courses than females” (p. 14</a:t>
            </a:r>
            <a:r>
              <a:rPr lang="en-US" dirty="0" smtClean="0"/>
              <a:t>). </a:t>
            </a:r>
          </a:p>
          <a:p>
            <a:pPr marL="514350" indent="-514350" fontAlgn="auto">
              <a:spcAft>
                <a:spcPts val="0"/>
              </a:spcAft>
              <a:buFont typeface="+mj-lt"/>
              <a:buAutoNum type="arabicPeriod"/>
              <a:defRPr/>
            </a:pPr>
            <a:r>
              <a:rPr lang="en-US" dirty="0" smtClean="0"/>
              <a:t>Neighborhood</a:t>
            </a:r>
          </a:p>
          <a:p>
            <a:pPr marL="914400" lvl="1" indent="-514350" fontAlgn="auto">
              <a:spcAft>
                <a:spcPts val="0"/>
              </a:spcAft>
              <a:buFont typeface="Verdana"/>
              <a:buChar char="◦"/>
              <a:defRPr/>
            </a:pPr>
            <a:r>
              <a:rPr lang="en-US" dirty="0"/>
              <a:t>Levesque (2003) wrote “student in rural schools took more vocational/technical courses than students in either urban or suburban schools” (p. 14).</a:t>
            </a:r>
            <a:endParaRPr lang="en-US" dirty="0" smtClean="0"/>
          </a:p>
          <a:p>
            <a:pPr marL="914400" lvl="1" indent="-514350" fontAlgn="auto">
              <a:spcAft>
                <a:spcPts val="0"/>
              </a:spcAft>
              <a:buFont typeface="Verdana"/>
              <a:buChar char="◦"/>
              <a:defRPr/>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Literature Review: Demographics</a:t>
            </a:r>
            <a:endParaRPr lang="en-US" dirty="0">
              <a:solidFill>
                <a:schemeClr val="tx2">
                  <a:satMod val="130000"/>
                </a:schemeClr>
              </a:solidFill>
            </a:endParaRPr>
          </a:p>
        </p:txBody>
      </p:sp>
      <p:sp>
        <p:nvSpPr>
          <p:cNvPr id="3" name="Content Placeholder 2"/>
          <p:cNvSpPr>
            <a:spLocks noGrp="1"/>
          </p:cNvSpPr>
          <p:nvPr>
            <p:ph idx="1"/>
          </p:nvPr>
        </p:nvSpPr>
        <p:spPr/>
        <p:txBody>
          <a:bodyPr>
            <a:normAutofit/>
          </a:bodyPr>
          <a:lstStyle/>
          <a:p>
            <a:pPr marL="514350" indent="-514350" fontAlgn="auto">
              <a:spcAft>
                <a:spcPts val="0"/>
              </a:spcAft>
              <a:buFont typeface="Wingdings 2"/>
              <a:buAutoNum type="arabicPeriod" startAt="3"/>
              <a:defRPr/>
            </a:pPr>
            <a:r>
              <a:rPr lang="en-US" dirty="0" smtClean="0"/>
              <a:t>GPA</a:t>
            </a:r>
          </a:p>
          <a:p>
            <a:pPr marL="788670" lvl="1" indent="-514350" fontAlgn="auto">
              <a:spcAft>
                <a:spcPts val="0"/>
              </a:spcAft>
              <a:buFont typeface="Verdana"/>
              <a:buChar char="◦"/>
              <a:defRPr/>
            </a:pPr>
            <a:r>
              <a:rPr lang="en-US" dirty="0" smtClean="0"/>
              <a:t>Students with lower GPAs generally completed more vocational credits (U.S DE NCES, 2000). </a:t>
            </a:r>
            <a:endParaRPr lang="en-US" dirty="0"/>
          </a:p>
          <a:p>
            <a:pPr marL="514350" indent="-514350" fontAlgn="auto">
              <a:spcAft>
                <a:spcPts val="0"/>
              </a:spcAft>
              <a:buFont typeface="Wingdings 2"/>
              <a:buAutoNum type="arabicPeriod" startAt="3"/>
              <a:defRPr/>
            </a:pPr>
            <a:r>
              <a:rPr lang="en-US" dirty="0" smtClean="0"/>
              <a:t>Disabilities</a:t>
            </a:r>
          </a:p>
          <a:p>
            <a:pPr marL="788670" lvl="1" indent="-514350" fontAlgn="auto">
              <a:spcAft>
                <a:spcPts val="0"/>
              </a:spcAft>
              <a:buFont typeface="Verdana"/>
              <a:buChar char="◦"/>
              <a:defRPr/>
            </a:pPr>
            <a:r>
              <a:rPr lang="en-US" dirty="0" smtClean="0"/>
              <a:t>In a </a:t>
            </a:r>
            <a:r>
              <a:rPr lang="en-US" dirty="0" err="1" smtClean="0"/>
              <a:t>Cawley</a:t>
            </a:r>
            <a:r>
              <a:rPr lang="en-US" dirty="0" smtClean="0"/>
              <a:t>, Kahn, and Tedesco study (2001), findings revealed that “children defined as learning disabled participated in a large number of vocational trade specialties” (p. 1). </a:t>
            </a:r>
          </a:p>
          <a:p>
            <a:pPr marL="365760" indent="-283464" fontAlgn="auto">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Literature Review: Demographics</a:t>
            </a:r>
            <a:endParaRPr lang="en-US" dirty="0">
              <a:solidFill>
                <a:schemeClr val="tx2">
                  <a:satMod val="130000"/>
                </a:schemeClr>
              </a:solidFill>
            </a:endParaRPr>
          </a:p>
        </p:txBody>
      </p:sp>
      <p:sp>
        <p:nvSpPr>
          <p:cNvPr id="3" name="Content Placeholder 2"/>
          <p:cNvSpPr>
            <a:spLocks noGrp="1"/>
          </p:cNvSpPr>
          <p:nvPr>
            <p:ph idx="1"/>
          </p:nvPr>
        </p:nvSpPr>
        <p:spPr/>
        <p:txBody>
          <a:bodyPr>
            <a:normAutofit/>
          </a:bodyPr>
          <a:lstStyle/>
          <a:p>
            <a:pPr marL="596646" indent="-514350" fontAlgn="auto">
              <a:spcAft>
                <a:spcPts val="0"/>
              </a:spcAft>
              <a:buFont typeface="Wingdings 2"/>
              <a:buAutoNum type="arabicPeriod" startAt="5"/>
              <a:defRPr/>
            </a:pPr>
            <a:r>
              <a:rPr lang="en-US" dirty="0" smtClean="0"/>
              <a:t>Influence on Career Choice</a:t>
            </a:r>
          </a:p>
          <a:p>
            <a:pPr marL="870966" lvl="1" indent="-514350" fontAlgn="auto">
              <a:spcAft>
                <a:spcPts val="0"/>
              </a:spcAft>
              <a:buFont typeface="Verdana"/>
              <a:buChar char="◦"/>
              <a:defRPr/>
            </a:pPr>
            <a:r>
              <a:rPr lang="en-US" dirty="0" smtClean="0"/>
              <a:t>Most students choose their career out of their own interest. </a:t>
            </a:r>
          </a:p>
          <a:p>
            <a:pPr marL="870966" lvl="1" indent="-514350" fontAlgn="auto">
              <a:spcAft>
                <a:spcPts val="0"/>
              </a:spcAft>
              <a:buFont typeface="Verdana"/>
              <a:buChar char="◦"/>
              <a:defRPr/>
            </a:pPr>
            <a:r>
              <a:rPr lang="en-US" dirty="0" smtClean="0"/>
              <a:t>It seems like self-perception of competency plays a big role in career choice (</a:t>
            </a:r>
            <a:r>
              <a:rPr lang="en-US" dirty="0" err="1" smtClean="0"/>
              <a:t>Guay</a:t>
            </a:r>
            <a:r>
              <a:rPr lang="en-US" dirty="0" smtClean="0"/>
              <a:t>, 2005).</a:t>
            </a:r>
          </a:p>
          <a:p>
            <a:pPr marL="596646" indent="-514350" fontAlgn="auto">
              <a:spcAft>
                <a:spcPts val="0"/>
              </a:spcAft>
              <a:buFont typeface="Wingdings 2"/>
              <a:buNone/>
              <a:defRPr/>
            </a:pPr>
            <a:endParaRPr lang="en-US" dirty="0" smtClean="0"/>
          </a:p>
          <a:p>
            <a:pPr marL="596646" indent="-514350" fontAlgn="auto">
              <a:spcAft>
                <a:spcPts val="0"/>
              </a:spcAft>
              <a:buFont typeface="Wingdings 2"/>
              <a:buNone/>
              <a:defRPr/>
            </a:pPr>
            <a:endParaRPr lang="en-US" dirty="0" smtClean="0"/>
          </a:p>
          <a:p>
            <a:pPr marL="365760" indent="-283464" fontAlgn="auto">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Literature Review: Learning styles</a:t>
            </a:r>
            <a:endParaRPr lang="en-US" dirty="0">
              <a:solidFill>
                <a:schemeClr val="tx2">
                  <a:satMod val="130000"/>
                </a:schemeClr>
              </a:solidFill>
            </a:endParaRPr>
          </a:p>
        </p:txBody>
      </p:sp>
      <p:sp>
        <p:nvSpPr>
          <p:cNvPr id="20483" name="Content Placeholder 2"/>
          <p:cNvSpPr>
            <a:spLocks noGrp="1"/>
          </p:cNvSpPr>
          <p:nvPr>
            <p:ph idx="1"/>
          </p:nvPr>
        </p:nvSpPr>
        <p:spPr/>
        <p:txBody>
          <a:bodyPr/>
          <a:lstStyle/>
          <a:p>
            <a:r>
              <a:rPr lang="en-US" smtClean="0"/>
              <a:t>CTE attracts students whose learning styles and other characteristics do not lend themselves to scoring well on high-stakes tests” (Elliot, 2007, p.51). </a:t>
            </a:r>
          </a:p>
          <a:p>
            <a:r>
              <a:rPr lang="en-US" smtClean="0"/>
              <a:t>CTE Students “generally favor a hands-on learning method called kinesthetic learning style” (p. 44). Elliot and Deimler (2007),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Literature Review: Affects of Demographics on Learning Style</a:t>
            </a:r>
            <a:endParaRPr lang="en-US" dirty="0">
              <a:solidFill>
                <a:schemeClr val="tx2">
                  <a:satMod val="130000"/>
                </a:schemeClr>
              </a:solidFill>
            </a:endParaRPr>
          </a:p>
        </p:txBody>
      </p:sp>
      <p:sp>
        <p:nvSpPr>
          <p:cNvPr id="21507" name="Content Placeholder 2"/>
          <p:cNvSpPr>
            <a:spLocks noGrp="1"/>
          </p:cNvSpPr>
          <p:nvPr>
            <p:ph idx="1"/>
          </p:nvPr>
        </p:nvSpPr>
        <p:spPr/>
        <p:txBody>
          <a:bodyPr/>
          <a:lstStyle/>
          <a:p>
            <a:pPr marL="595313" indent="-514350">
              <a:buFont typeface="Gill Sans MT" pitchFamily="34" charset="0"/>
              <a:buAutoNum type="arabicPeriod"/>
            </a:pPr>
            <a:r>
              <a:rPr lang="en-US" smtClean="0"/>
              <a:t>Ethnicity </a:t>
            </a:r>
          </a:p>
          <a:p>
            <a:pPr marL="869950" lvl="1" indent="-514350"/>
            <a:r>
              <a:rPr lang="en-US" smtClean="0"/>
              <a:t>Gong, Hu, &amp; Lew, (1997) found no statistical difference in learning styles between Asian and Caucasian students.</a:t>
            </a:r>
          </a:p>
          <a:p>
            <a:pPr marL="595313" indent="-514350">
              <a:buFont typeface="Gill Sans MT" pitchFamily="34" charset="0"/>
              <a:buAutoNum type="arabicPeriod"/>
            </a:pPr>
            <a:r>
              <a:rPr lang="en-US" smtClean="0"/>
              <a:t>Gender</a:t>
            </a:r>
          </a:p>
          <a:p>
            <a:pPr marL="869950" lvl="1" indent="-514350"/>
            <a:r>
              <a:rPr lang="en-US" smtClean="0"/>
              <a:t>According to Fleming (2007), men were found to prefer kinesthetic learning styles more than women, and women preferred read/write learning styles more than men.</a:t>
            </a:r>
          </a:p>
          <a:p>
            <a:pPr marL="869950" lvl="1" indent="-514350">
              <a:buFont typeface="Verdana" pitchFamily="34" charset="0"/>
              <a:buNone/>
            </a:pP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Literature Review: Affects of Demographics on Learning Style</a:t>
            </a:r>
            <a:endParaRPr lang="en-US" dirty="0">
              <a:solidFill>
                <a:schemeClr val="tx2">
                  <a:satMod val="130000"/>
                </a:schemeClr>
              </a:solidFill>
            </a:endParaRPr>
          </a:p>
        </p:txBody>
      </p:sp>
      <p:sp>
        <p:nvSpPr>
          <p:cNvPr id="22531" name="Content Placeholder 2"/>
          <p:cNvSpPr>
            <a:spLocks noGrp="1"/>
          </p:cNvSpPr>
          <p:nvPr>
            <p:ph idx="1"/>
          </p:nvPr>
        </p:nvSpPr>
        <p:spPr/>
        <p:txBody>
          <a:bodyPr/>
          <a:lstStyle/>
          <a:p>
            <a:pPr marL="595313" indent="-514350">
              <a:buFont typeface="Wingdings 2" pitchFamily="18" charset="2"/>
              <a:buAutoNum type="arabicPeriod" startAt="3"/>
            </a:pPr>
            <a:r>
              <a:rPr lang="en-US" dirty="0" smtClean="0"/>
              <a:t>Age</a:t>
            </a:r>
          </a:p>
          <a:p>
            <a:pPr marL="869950" lvl="1" indent="-514350"/>
            <a:r>
              <a:rPr lang="en-US" dirty="0" smtClean="0"/>
              <a:t>Fleming’s (2007) showed that as a person gets older he or she tends to lean towards one learning style instead of multiple learning styles.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Research Methods: Subjects</a:t>
            </a:r>
            <a:endParaRPr lang="en-US" dirty="0">
              <a:solidFill>
                <a:schemeClr val="tx2">
                  <a:satMod val="130000"/>
                </a:schemeClr>
              </a:solidFill>
            </a:endParaRPr>
          </a:p>
        </p:txBody>
      </p:sp>
      <p:sp>
        <p:nvSpPr>
          <p:cNvPr id="25603" name="Content Placeholder 2"/>
          <p:cNvSpPr>
            <a:spLocks noGrp="1"/>
          </p:cNvSpPr>
          <p:nvPr>
            <p:ph idx="1"/>
          </p:nvPr>
        </p:nvSpPr>
        <p:spPr/>
        <p:txBody>
          <a:bodyPr/>
          <a:lstStyle/>
          <a:p>
            <a:r>
              <a:rPr lang="en-US" smtClean="0"/>
              <a:t>SIUC:  133</a:t>
            </a:r>
          </a:p>
          <a:p>
            <a:pPr lvl="1"/>
            <a:r>
              <a:rPr lang="en-US" smtClean="0"/>
              <a:t>4-year curriculum</a:t>
            </a:r>
          </a:p>
          <a:p>
            <a:r>
              <a:rPr lang="en-US" smtClean="0"/>
              <a:t>RTC: 165</a:t>
            </a:r>
          </a:p>
          <a:p>
            <a:pPr lvl="1"/>
            <a:r>
              <a:rPr lang="en-US" smtClean="0"/>
              <a:t>2-year curriculum</a:t>
            </a:r>
          </a:p>
          <a:p>
            <a:r>
              <a:rPr lang="en-US" smtClean="0"/>
              <a:t>Total Participants: 298</a:t>
            </a:r>
          </a:p>
          <a:p>
            <a:pPr>
              <a:buFont typeface="Wingdings 2" pitchFamily="18" charset="2"/>
              <a:buNone/>
            </a:pPr>
            <a:r>
              <a:rPr lang="en-US"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Methods: Data Collection Instrument</a:t>
            </a:r>
            <a:br>
              <a:rPr lang="en-US" dirty="0" smtClean="0">
                <a:solidFill>
                  <a:schemeClr val="tx2">
                    <a:satMod val="130000"/>
                  </a:schemeClr>
                </a:solidFill>
              </a:rPr>
            </a:br>
            <a:endParaRPr lang="en-US" dirty="0">
              <a:solidFill>
                <a:schemeClr val="tx2">
                  <a:satMod val="130000"/>
                </a:schemeClr>
              </a:solidFill>
            </a:endParaRPr>
          </a:p>
        </p:txBody>
      </p:sp>
      <p:sp>
        <p:nvSpPr>
          <p:cNvPr id="3" name="Content Placeholder 2"/>
          <p:cNvSpPr>
            <a:spLocks noGrp="1"/>
          </p:cNvSpPr>
          <p:nvPr>
            <p:ph idx="1"/>
          </p:nvPr>
        </p:nvSpPr>
        <p:spPr/>
        <p:txBody>
          <a:bodyPr>
            <a:normAutofit lnSpcReduction="10000"/>
          </a:bodyPr>
          <a:lstStyle/>
          <a:p>
            <a:pPr marL="365760" indent="-283464" fontAlgn="auto">
              <a:spcAft>
                <a:spcPts val="0"/>
              </a:spcAft>
              <a:buFont typeface="Wingdings 2"/>
              <a:buChar char=""/>
              <a:defRPr/>
            </a:pPr>
            <a:r>
              <a:rPr lang="en-US" dirty="0" smtClean="0"/>
              <a:t>Generic Demographic Survey </a:t>
            </a:r>
          </a:p>
          <a:p>
            <a:pPr marL="640080" lvl="1" indent="-237744" fontAlgn="auto">
              <a:spcAft>
                <a:spcPts val="0"/>
              </a:spcAft>
              <a:buFont typeface="Verdana"/>
              <a:buChar char="◦"/>
              <a:defRPr/>
            </a:pPr>
            <a:r>
              <a:rPr lang="en-US" dirty="0" smtClean="0"/>
              <a:t>age, gender, ethnicity, parent’s marital status, year in school, work experience, family socio-economic status, and influences on career choice. </a:t>
            </a:r>
          </a:p>
          <a:p>
            <a:pPr marL="365760" indent="-283464" fontAlgn="auto">
              <a:spcAft>
                <a:spcPts val="0"/>
              </a:spcAft>
              <a:buFont typeface="Wingdings 2"/>
              <a:buChar char=""/>
              <a:defRPr/>
            </a:pPr>
            <a:r>
              <a:rPr lang="en-US" dirty="0" smtClean="0"/>
              <a:t>VARK</a:t>
            </a:r>
          </a:p>
          <a:p>
            <a:pPr marL="640080" lvl="1" indent="-237744" fontAlgn="auto">
              <a:spcAft>
                <a:spcPts val="0"/>
              </a:spcAft>
              <a:buFont typeface="Verdana"/>
              <a:buChar char="◦"/>
              <a:defRPr/>
            </a:pPr>
            <a:r>
              <a:rPr lang="en-US" dirty="0" smtClean="0"/>
              <a:t>Visual</a:t>
            </a:r>
          </a:p>
          <a:p>
            <a:pPr marL="640080" lvl="1" indent="-237744" fontAlgn="auto">
              <a:spcAft>
                <a:spcPts val="0"/>
              </a:spcAft>
              <a:buFont typeface="Verdana"/>
              <a:buChar char="◦"/>
              <a:defRPr/>
            </a:pPr>
            <a:r>
              <a:rPr lang="en-US" dirty="0" smtClean="0"/>
              <a:t>Auditory</a:t>
            </a:r>
          </a:p>
          <a:p>
            <a:pPr marL="640080" lvl="1" indent="-237744" fontAlgn="auto">
              <a:spcAft>
                <a:spcPts val="0"/>
              </a:spcAft>
              <a:buFont typeface="Verdana"/>
              <a:buChar char="◦"/>
              <a:defRPr/>
            </a:pPr>
            <a:r>
              <a:rPr lang="en-US" dirty="0" smtClean="0"/>
              <a:t>Read/Write</a:t>
            </a:r>
          </a:p>
          <a:p>
            <a:pPr marL="640080" lvl="1" indent="-237744" fontAlgn="auto">
              <a:spcAft>
                <a:spcPts val="0"/>
              </a:spcAft>
              <a:buFont typeface="Verdana"/>
              <a:buChar char="◦"/>
              <a:defRPr/>
            </a:pPr>
            <a:r>
              <a:rPr lang="en-US" dirty="0" smtClean="0"/>
              <a:t>Kinesthetic</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96646" indent="-514350" fontAlgn="auto">
              <a:spcAft>
                <a:spcPts val="0"/>
              </a:spcAft>
              <a:defRPr/>
            </a:pPr>
            <a:r>
              <a:rPr lang="en-US" dirty="0" smtClean="0">
                <a:solidFill>
                  <a:schemeClr val="tx2">
                    <a:satMod val="130000"/>
                  </a:schemeClr>
                </a:solidFill>
              </a:rPr>
              <a:t>Research Methods: Procedures &amp; Data Analysis</a:t>
            </a:r>
            <a:br>
              <a:rPr lang="en-US" dirty="0" smtClean="0">
                <a:solidFill>
                  <a:schemeClr val="tx2">
                    <a:satMod val="130000"/>
                  </a:schemeClr>
                </a:solidFill>
              </a:rPr>
            </a:br>
            <a:endParaRPr lang="en-US" dirty="0">
              <a:solidFill>
                <a:schemeClr val="tx2">
                  <a:satMod val="130000"/>
                </a:schemeClr>
              </a:solidFill>
            </a:endParaRPr>
          </a:p>
        </p:txBody>
      </p:sp>
      <p:sp>
        <p:nvSpPr>
          <p:cNvPr id="27651" name="Content Placeholder 2"/>
          <p:cNvSpPr>
            <a:spLocks noGrp="1"/>
          </p:cNvSpPr>
          <p:nvPr>
            <p:ph idx="1"/>
          </p:nvPr>
        </p:nvSpPr>
        <p:spPr/>
        <p:txBody>
          <a:bodyPr/>
          <a:lstStyle/>
          <a:p>
            <a:r>
              <a:rPr lang="en-US" smtClean="0"/>
              <a:t>Procedures</a:t>
            </a:r>
          </a:p>
          <a:p>
            <a:pPr lvl="1"/>
            <a:r>
              <a:rPr lang="en-US" smtClean="0"/>
              <a:t>Instructors facilitated the study</a:t>
            </a:r>
          </a:p>
          <a:p>
            <a:pPr lvl="1"/>
            <a:r>
              <a:rPr lang="en-US" smtClean="0"/>
              <a:t>Voluntary student participation</a:t>
            </a:r>
          </a:p>
          <a:p>
            <a:pPr lvl="1"/>
            <a:r>
              <a:rPr lang="en-US" smtClean="0"/>
              <a:t>30 minutes</a:t>
            </a:r>
          </a:p>
          <a:p>
            <a:r>
              <a:rPr lang="en-US" smtClean="0"/>
              <a:t>Data Analysis</a:t>
            </a:r>
          </a:p>
          <a:p>
            <a:pPr lvl="1"/>
            <a:r>
              <a:rPr lang="en-US" smtClean="0"/>
              <a:t>SPSS</a:t>
            </a:r>
          </a:p>
          <a:p>
            <a:pPr lvl="1"/>
            <a:r>
              <a:rPr lang="en-US" smtClean="0"/>
              <a:t>Descriptive Statistics: Frequency</a:t>
            </a:r>
          </a:p>
          <a:p>
            <a:pPr lvl="1"/>
            <a:r>
              <a:rPr lang="en-US" smtClean="0"/>
              <a:t>Chi-Square</a:t>
            </a:r>
          </a:p>
          <a:p>
            <a:pPr lvl="2"/>
            <a:r>
              <a:rPr lang="en-US" smtClean="0"/>
              <a:t>Nominal Data</a:t>
            </a:r>
          </a:p>
          <a:p>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Analysis of Data</a:t>
            </a:r>
            <a:endParaRPr lang="en-US" dirty="0">
              <a:solidFill>
                <a:schemeClr val="tx2">
                  <a:satMod val="130000"/>
                </a:schemeClr>
              </a:solidFill>
            </a:endParaRPr>
          </a:p>
        </p:txBody>
      </p:sp>
      <p:sp>
        <p:nvSpPr>
          <p:cNvPr id="3" name="Content Placeholder 2"/>
          <p:cNvSpPr>
            <a:spLocks noGrp="1"/>
          </p:cNvSpPr>
          <p:nvPr>
            <p:ph idx="1"/>
          </p:nvPr>
        </p:nvSpPr>
        <p:spPr/>
        <p:txBody>
          <a:bodyPr>
            <a:normAutofit/>
          </a:bodyPr>
          <a:lstStyle/>
          <a:p>
            <a:pPr marL="596646" indent="-514350" fontAlgn="auto" hangingPunct="0">
              <a:spcAft>
                <a:spcPts val="0"/>
              </a:spcAft>
              <a:buFont typeface="Wingdings 2"/>
              <a:buNone/>
              <a:defRPr/>
            </a:pPr>
            <a:r>
              <a:rPr lang="en-US" dirty="0" smtClean="0"/>
              <a:t>Research Questions</a:t>
            </a:r>
          </a:p>
          <a:p>
            <a:pPr marL="596646" indent="-514350" fontAlgn="auto" hangingPunct="0">
              <a:spcAft>
                <a:spcPts val="0"/>
              </a:spcAft>
              <a:buFont typeface="+mj-lt"/>
              <a:buAutoNum type="arabicPeriod"/>
              <a:defRPr/>
            </a:pPr>
            <a:r>
              <a:rPr lang="en-US" dirty="0" smtClean="0"/>
              <a:t>What are the demographic characteristics of automotive technology students?</a:t>
            </a:r>
          </a:p>
          <a:p>
            <a:pPr marL="596646" indent="-514350" fontAlgn="auto" hangingPunct="0">
              <a:spcAft>
                <a:spcPts val="0"/>
              </a:spcAft>
              <a:buFont typeface="+mj-lt"/>
              <a:buAutoNum type="arabicPeriod"/>
              <a:defRPr/>
            </a:pPr>
            <a:r>
              <a:rPr lang="en-US" dirty="0" smtClean="0"/>
              <a:t>What are the learning styles of automotive technology students?</a:t>
            </a:r>
          </a:p>
          <a:p>
            <a:pPr marL="596646" indent="-514350" fontAlgn="auto" hangingPunct="0">
              <a:spcAft>
                <a:spcPts val="0"/>
              </a:spcAft>
              <a:buFont typeface="+mj-lt"/>
              <a:buAutoNum type="arabicPeriod"/>
              <a:defRPr/>
            </a:pPr>
            <a:r>
              <a:rPr lang="en-US" dirty="0" smtClean="0"/>
              <a:t>To what extent do demographics affect the learning style of an automotive technology student?</a:t>
            </a:r>
          </a:p>
          <a:p>
            <a:pPr marL="365760" indent="-283464" fontAlgn="auto">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Overview</a:t>
            </a:r>
            <a:endParaRPr lang="en-US" dirty="0">
              <a:solidFill>
                <a:schemeClr val="tx2">
                  <a:satMod val="130000"/>
                </a:schemeClr>
              </a:solidFill>
            </a:endParaRPr>
          </a:p>
        </p:txBody>
      </p:sp>
      <p:sp>
        <p:nvSpPr>
          <p:cNvPr id="9219" name="Content Placeholder 2"/>
          <p:cNvSpPr>
            <a:spLocks noGrp="1"/>
          </p:cNvSpPr>
          <p:nvPr>
            <p:ph idx="1"/>
          </p:nvPr>
        </p:nvSpPr>
        <p:spPr/>
        <p:txBody>
          <a:bodyPr/>
          <a:lstStyle/>
          <a:p>
            <a:r>
              <a:rPr lang="en-US" dirty="0" smtClean="0"/>
              <a:t>Back Ground</a:t>
            </a:r>
          </a:p>
          <a:p>
            <a:r>
              <a:rPr lang="en-US" dirty="0" smtClean="0"/>
              <a:t>Purpose and Problem Statement</a:t>
            </a:r>
          </a:p>
          <a:p>
            <a:r>
              <a:rPr lang="en-US" dirty="0" smtClean="0"/>
              <a:t>Research Questions</a:t>
            </a:r>
          </a:p>
          <a:p>
            <a:r>
              <a:rPr lang="en-US" dirty="0" smtClean="0"/>
              <a:t>Literature Review</a:t>
            </a:r>
          </a:p>
          <a:p>
            <a:r>
              <a:rPr lang="en-US" dirty="0" smtClean="0"/>
              <a:t>Research Methods</a:t>
            </a:r>
          </a:p>
          <a:p>
            <a:r>
              <a:rPr lang="en-US" dirty="0" smtClean="0"/>
              <a:t>Analysis of Data</a:t>
            </a:r>
          </a:p>
          <a:p>
            <a:r>
              <a:rPr lang="en-US" dirty="0" smtClean="0"/>
              <a:t>Conclusions From the Study</a:t>
            </a:r>
          </a:p>
          <a:p>
            <a:r>
              <a:rPr lang="en-US" dirty="0" smtClean="0"/>
              <a:t>How to Teach Based on Learning Style</a:t>
            </a:r>
          </a:p>
          <a:p>
            <a:r>
              <a:rPr lang="en-US" dirty="0" smtClean="0"/>
              <a:t>Compensatory Strategies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 1: Demographics</a:t>
            </a:r>
            <a:endParaRPr lang="en-US" dirty="0">
              <a:solidFill>
                <a:schemeClr val="tx2">
                  <a:satMod val="130000"/>
                </a:schemeClr>
              </a:solidFill>
            </a:endParaRPr>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 1: Demographics</a:t>
            </a:r>
            <a:endParaRPr lang="en-US" dirty="0">
              <a:solidFill>
                <a:schemeClr val="tx2">
                  <a:satMod val="130000"/>
                </a:schemeClr>
              </a:solidFill>
            </a:endParaRPr>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 1: Demographics</a:t>
            </a:r>
            <a:endParaRPr lang="en-US" dirty="0">
              <a:solidFill>
                <a:schemeClr val="tx2">
                  <a:satMod val="130000"/>
                </a:schemeClr>
              </a:solidFill>
            </a:endParaRPr>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 1: Demographics</a:t>
            </a:r>
            <a:endParaRPr lang="en-US" dirty="0">
              <a:solidFill>
                <a:schemeClr val="tx2">
                  <a:satMod val="130000"/>
                </a:schemeClr>
              </a:solidFill>
            </a:endParaRPr>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 1: Demographics</a:t>
            </a:r>
            <a:endParaRPr lang="en-US" dirty="0">
              <a:solidFill>
                <a:schemeClr val="tx2">
                  <a:satMod val="130000"/>
                </a:schemeClr>
              </a:solidFill>
            </a:endParaRPr>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 1: Demographics</a:t>
            </a:r>
            <a:endParaRPr lang="en-US" dirty="0">
              <a:solidFill>
                <a:schemeClr val="tx2">
                  <a:satMod val="130000"/>
                </a:schemeClr>
              </a:solidFill>
            </a:endParaRPr>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 1: Demographics</a:t>
            </a:r>
            <a:endParaRPr lang="en-US" dirty="0">
              <a:solidFill>
                <a:schemeClr val="tx2">
                  <a:satMod val="130000"/>
                </a:schemeClr>
              </a:solidFill>
            </a:endParaRPr>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 1: Demographics</a:t>
            </a:r>
            <a:endParaRPr lang="en-US" dirty="0">
              <a:solidFill>
                <a:schemeClr val="tx2">
                  <a:satMod val="130000"/>
                </a:schemeClr>
              </a:solidFill>
            </a:endParaRPr>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 1: Demographics</a:t>
            </a:r>
            <a:endParaRPr lang="en-US" dirty="0">
              <a:solidFill>
                <a:schemeClr val="tx2">
                  <a:satMod val="130000"/>
                </a:schemeClr>
              </a:solidFill>
            </a:endParaRPr>
          </a:p>
        </p:txBody>
      </p:sp>
      <p:sp>
        <p:nvSpPr>
          <p:cNvPr id="37891" name="Content Placeholder 2"/>
          <p:cNvSpPr>
            <a:spLocks noGrp="1"/>
          </p:cNvSpPr>
          <p:nvPr>
            <p:ph idx="1"/>
          </p:nvPr>
        </p:nvSpPr>
        <p:spPr/>
        <p:txBody>
          <a:bodyPr/>
          <a:lstStyle/>
          <a:p>
            <a:r>
              <a:rPr lang="en-US" smtClean="0"/>
              <a:t>Difference was found between schools</a:t>
            </a:r>
          </a:p>
          <a:p>
            <a:pPr lvl="1"/>
            <a:r>
              <a:rPr lang="en-US" smtClean="0"/>
              <a:t>SIUC had more Hispanics and Asian Americans</a:t>
            </a:r>
          </a:p>
          <a:p>
            <a:pPr lvl="1"/>
            <a:r>
              <a:rPr lang="en-US" smtClean="0"/>
              <a:t>RTC had more African Americans</a:t>
            </a:r>
          </a:p>
          <a:p>
            <a:pPr lvl="1"/>
            <a:r>
              <a:rPr lang="en-US" smtClean="0"/>
              <a:t>RTC had more students from a single parent</a:t>
            </a:r>
          </a:p>
          <a:p>
            <a:pPr lvl="1">
              <a:buFont typeface="Verdana" pitchFamily="34" charset="0"/>
              <a:buNone/>
            </a:pPr>
            <a:endParaRPr lang="en-US" smtClean="0"/>
          </a:p>
          <a:p>
            <a:pPr lvl="2"/>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 II: Learning Style </a:t>
            </a:r>
            <a:endParaRPr lang="en-US" dirty="0">
              <a:solidFill>
                <a:schemeClr val="tx2">
                  <a:satMod val="130000"/>
                </a:schemeClr>
              </a:solidFill>
            </a:endParaRPr>
          </a:p>
        </p:txBody>
      </p:sp>
      <p:sp>
        <p:nvSpPr>
          <p:cNvPr id="38915" name="Content Placeholder 2"/>
          <p:cNvSpPr>
            <a:spLocks noGrp="1"/>
          </p:cNvSpPr>
          <p:nvPr>
            <p:ph idx="1"/>
          </p:nvPr>
        </p:nvSpPr>
        <p:spPr/>
        <p:txBody>
          <a:bodyPr/>
          <a:lstStyle/>
          <a:p>
            <a:pPr>
              <a:lnSpc>
                <a:spcPct val="150000"/>
              </a:lnSpc>
            </a:pPr>
            <a:r>
              <a:rPr lang="en-US" smtClean="0"/>
              <a:t>23 Learning Styles: 76.6% (227) preferred a learning styles associated with Kinesthetic Learning Style</a:t>
            </a:r>
          </a:p>
          <a:p>
            <a:pPr>
              <a:buFont typeface="Wingdings 2" pitchFamily="18" charset="2"/>
              <a:buNone/>
            </a:pPr>
            <a:endParaRPr lang="en-US" smtClean="0"/>
          </a:p>
          <a:p>
            <a:pPr lvl="1"/>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Background</a:t>
            </a:r>
            <a:endParaRPr lang="en-US" dirty="0">
              <a:solidFill>
                <a:schemeClr val="tx2">
                  <a:satMod val="130000"/>
                </a:schemeClr>
              </a:solidFill>
            </a:endParaRPr>
          </a:p>
        </p:txBody>
      </p:sp>
      <p:sp>
        <p:nvSpPr>
          <p:cNvPr id="10243" name="Content Placeholder 2"/>
          <p:cNvSpPr>
            <a:spLocks noGrp="1"/>
          </p:cNvSpPr>
          <p:nvPr>
            <p:ph idx="1"/>
          </p:nvPr>
        </p:nvSpPr>
        <p:spPr/>
        <p:txBody>
          <a:bodyPr/>
          <a:lstStyle/>
          <a:p>
            <a:r>
              <a:rPr lang="en-US" smtClean="0"/>
              <a:t>There is growth in the industry.</a:t>
            </a:r>
          </a:p>
          <a:p>
            <a:pPr lvl="1"/>
            <a:r>
              <a:rPr lang="en-US" smtClean="0"/>
              <a:t>The U.S Department of Labor Employment and Training Administration [U.S. DLETA] (2004) reported that the Automotive Industry “creates 6.6 million direct and spin-off jobs and produces $243 billion in payroll compensation” (p. 1).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 II: Learning Style </a:t>
            </a:r>
            <a:endParaRPr lang="en-US" dirty="0">
              <a:solidFill>
                <a:schemeClr val="tx2">
                  <a:satMod val="130000"/>
                </a:schemeClr>
              </a:solidFill>
            </a:endParaRPr>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 II: Affects of Demographics on Learning Styles</a:t>
            </a:r>
            <a:endParaRPr lang="en-US" dirty="0">
              <a:solidFill>
                <a:schemeClr val="tx2">
                  <a:satMod val="130000"/>
                </a:schemeClr>
              </a:solidFill>
            </a:endParaRPr>
          </a:p>
        </p:txBody>
      </p:sp>
      <p:sp>
        <p:nvSpPr>
          <p:cNvPr id="3" name="Content Placeholder 2"/>
          <p:cNvSpPr>
            <a:spLocks noGrp="1"/>
          </p:cNvSpPr>
          <p:nvPr>
            <p:ph idx="1"/>
          </p:nvPr>
        </p:nvSpPr>
        <p:spPr/>
        <p:txBody>
          <a:bodyPr>
            <a:normAutofit fontScale="70000" lnSpcReduction="20000"/>
          </a:bodyPr>
          <a:lstStyle/>
          <a:p>
            <a:pPr marL="365760" indent="-283464" fontAlgn="auto">
              <a:spcAft>
                <a:spcPts val="0"/>
              </a:spcAft>
              <a:buFont typeface="Wingdings 2"/>
              <a:buChar char=""/>
              <a:defRPr/>
            </a:pPr>
            <a:r>
              <a:rPr lang="en-US" dirty="0" smtClean="0"/>
              <a:t>Some variables contained 0 frequencies.</a:t>
            </a:r>
          </a:p>
          <a:p>
            <a:pPr marL="365760" indent="-283464" fontAlgn="auto">
              <a:spcAft>
                <a:spcPts val="0"/>
              </a:spcAft>
              <a:buFont typeface="Wingdings 2"/>
              <a:buChar char=""/>
              <a:defRPr/>
            </a:pPr>
            <a:r>
              <a:rPr lang="en-US" dirty="0" smtClean="0"/>
              <a:t>The chi-square test of independence indicated that there was no statistical relationship between learning styles and:</a:t>
            </a:r>
          </a:p>
          <a:p>
            <a:pPr marL="365760" indent="-283464" fontAlgn="auto">
              <a:lnSpc>
                <a:spcPct val="170000"/>
              </a:lnSpc>
              <a:spcAft>
                <a:spcPts val="0"/>
              </a:spcAft>
              <a:buFont typeface="Wingdings 2"/>
              <a:buChar char=""/>
              <a:defRPr/>
            </a:pPr>
            <a:r>
              <a:rPr lang="en-US" dirty="0" smtClean="0"/>
              <a:t> Age, </a:t>
            </a:r>
            <a:r>
              <a:rPr lang="en-US" dirty="0" smtClean="0">
                <a:sym typeface="Symbol"/>
              </a:rPr>
              <a:t></a:t>
            </a:r>
            <a:r>
              <a:rPr lang="en-US" dirty="0" smtClean="0"/>
              <a:t>2 (12, N = 295) = 16.78, p = </a:t>
            </a:r>
            <a:r>
              <a:rPr lang="en-US" b="1" dirty="0" smtClean="0"/>
              <a:t>.16</a:t>
            </a:r>
          </a:p>
          <a:p>
            <a:pPr marL="365760" indent="-283464" fontAlgn="auto">
              <a:lnSpc>
                <a:spcPct val="170000"/>
              </a:lnSpc>
              <a:spcAft>
                <a:spcPts val="0"/>
              </a:spcAft>
              <a:buFont typeface="Wingdings 2"/>
              <a:buChar char=""/>
              <a:defRPr/>
            </a:pPr>
            <a:r>
              <a:rPr lang="en-US" dirty="0" smtClean="0"/>
              <a:t>Ethnicity: </a:t>
            </a:r>
            <a:r>
              <a:rPr lang="en-US" dirty="0" smtClean="0">
                <a:sym typeface="Symbol"/>
              </a:rPr>
              <a:t></a:t>
            </a:r>
            <a:r>
              <a:rPr lang="en-US" dirty="0" smtClean="0"/>
              <a:t>2 (6, N = 296) = 12.56, p =</a:t>
            </a:r>
            <a:r>
              <a:rPr lang="en-US" b="1" dirty="0" smtClean="0"/>
              <a:t> .05 </a:t>
            </a:r>
          </a:p>
          <a:p>
            <a:pPr marL="365760" indent="-283464" fontAlgn="auto">
              <a:lnSpc>
                <a:spcPct val="170000"/>
              </a:lnSpc>
              <a:spcAft>
                <a:spcPts val="0"/>
              </a:spcAft>
              <a:buFont typeface="Wingdings 2"/>
              <a:buChar char=""/>
              <a:defRPr/>
            </a:pPr>
            <a:r>
              <a:rPr lang="en-US" dirty="0" smtClean="0"/>
              <a:t>Parents’ marital status: </a:t>
            </a:r>
            <a:r>
              <a:rPr lang="en-US" dirty="0" smtClean="0">
                <a:sym typeface="Symbol"/>
              </a:rPr>
              <a:t></a:t>
            </a:r>
            <a:r>
              <a:rPr lang="en-US" dirty="0" smtClean="0"/>
              <a:t>2 (6, N = 292) = 7.02, p = </a:t>
            </a:r>
            <a:r>
              <a:rPr lang="en-US" b="1" dirty="0" smtClean="0"/>
              <a:t>.32</a:t>
            </a:r>
          </a:p>
          <a:p>
            <a:pPr marL="365760" indent="-283464" fontAlgn="auto">
              <a:lnSpc>
                <a:spcPct val="170000"/>
              </a:lnSpc>
              <a:spcAft>
                <a:spcPts val="0"/>
              </a:spcAft>
              <a:buFont typeface="Wingdings 2"/>
              <a:buChar char=""/>
              <a:defRPr/>
            </a:pPr>
            <a:r>
              <a:rPr lang="en-US" dirty="0" smtClean="0"/>
              <a:t>Year in school: </a:t>
            </a:r>
            <a:r>
              <a:rPr lang="en-US" dirty="0" smtClean="0">
                <a:sym typeface="Symbol"/>
              </a:rPr>
              <a:t></a:t>
            </a:r>
            <a:r>
              <a:rPr lang="en-US" dirty="0" smtClean="0"/>
              <a:t>2 (12, N = 294) = 15.26, p = </a:t>
            </a:r>
            <a:r>
              <a:rPr lang="en-US" b="1" dirty="0" smtClean="0"/>
              <a:t>.23</a:t>
            </a:r>
          </a:p>
          <a:p>
            <a:pPr marL="365760" indent="-283464" fontAlgn="auto">
              <a:lnSpc>
                <a:spcPct val="170000"/>
              </a:lnSpc>
              <a:spcAft>
                <a:spcPts val="0"/>
              </a:spcAft>
              <a:buFont typeface="Wingdings 2"/>
              <a:buChar char=""/>
              <a:defRPr/>
            </a:pPr>
            <a:r>
              <a:rPr lang="en-US" dirty="0" smtClean="0"/>
              <a:t>Work experience: </a:t>
            </a:r>
            <a:r>
              <a:rPr lang="en-US" dirty="0" smtClean="0">
                <a:sym typeface="Symbol"/>
              </a:rPr>
              <a:t></a:t>
            </a:r>
            <a:r>
              <a:rPr lang="en-US" dirty="0" smtClean="0"/>
              <a:t>2 (18, N = 295) = 14.4, p = </a:t>
            </a:r>
            <a:r>
              <a:rPr lang="en-US" b="1" dirty="0" smtClean="0"/>
              <a:t>.70</a:t>
            </a:r>
          </a:p>
          <a:p>
            <a:pPr marL="365760" indent="-283464" fontAlgn="auto">
              <a:lnSpc>
                <a:spcPct val="170000"/>
              </a:lnSpc>
              <a:spcAft>
                <a:spcPts val="0"/>
              </a:spcAft>
              <a:buFont typeface="Wingdings 2"/>
              <a:buChar char=""/>
              <a:defRPr/>
            </a:pPr>
            <a:r>
              <a:rPr lang="en-US" dirty="0" smtClean="0"/>
              <a:t>Parent’s annual income: </a:t>
            </a:r>
            <a:r>
              <a:rPr lang="en-US" dirty="0" smtClean="0">
                <a:sym typeface="Symbol"/>
              </a:rPr>
              <a:t></a:t>
            </a:r>
            <a:r>
              <a:rPr lang="en-US" dirty="0" smtClean="0"/>
              <a:t>2 (12, N = 290) = 20.68, p = </a:t>
            </a:r>
            <a:r>
              <a:rPr lang="en-US" b="1" dirty="0" smtClean="0"/>
              <a:t>.06 </a:t>
            </a:r>
          </a:p>
          <a:p>
            <a:pPr marL="365760" indent="-283464" fontAlgn="auto">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Conclusions of the Study</a:t>
            </a:r>
            <a:endParaRPr lang="en-US" dirty="0">
              <a:solidFill>
                <a:schemeClr val="tx2">
                  <a:satMod val="130000"/>
                </a:schemeClr>
              </a:solidFill>
            </a:endParaRPr>
          </a:p>
        </p:txBody>
      </p:sp>
      <p:sp>
        <p:nvSpPr>
          <p:cNvPr id="41987" name="Content Placeholder 2"/>
          <p:cNvSpPr>
            <a:spLocks noGrp="1"/>
          </p:cNvSpPr>
          <p:nvPr>
            <p:ph idx="1"/>
          </p:nvPr>
        </p:nvSpPr>
        <p:spPr/>
        <p:txBody>
          <a:bodyPr/>
          <a:lstStyle/>
          <a:p>
            <a:r>
              <a:rPr lang="en-US" dirty="0" smtClean="0"/>
              <a:t>There significantly more males than females.</a:t>
            </a:r>
          </a:p>
          <a:p>
            <a:r>
              <a:rPr lang="en-US" dirty="0" smtClean="0"/>
              <a:t>There was a lack of Ethnical Diversity.</a:t>
            </a:r>
          </a:p>
          <a:p>
            <a:r>
              <a:rPr lang="en-US" dirty="0" smtClean="0"/>
              <a:t>Kinesthetic was most preferred.</a:t>
            </a:r>
          </a:p>
          <a:p>
            <a:r>
              <a:rPr lang="en-US" dirty="0" smtClean="0"/>
              <a:t>Visual was least preferred.</a:t>
            </a:r>
          </a:p>
          <a:p>
            <a:r>
              <a:rPr lang="en-US" dirty="0" smtClean="0"/>
              <a:t>There was no statistically significant relationship between demographic variables and learning style.</a:t>
            </a:r>
          </a:p>
          <a:p>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Styles</a:t>
            </a:r>
            <a:endParaRPr lang="en-US" dirty="0"/>
          </a:p>
        </p:txBody>
      </p:sp>
      <p:sp>
        <p:nvSpPr>
          <p:cNvPr id="3" name="Content Placeholder 2"/>
          <p:cNvSpPr>
            <a:spLocks noGrp="1"/>
          </p:cNvSpPr>
          <p:nvPr>
            <p:ph idx="1"/>
          </p:nvPr>
        </p:nvSpPr>
        <p:spPr/>
        <p:txBody>
          <a:bodyPr/>
          <a:lstStyle/>
          <a:p>
            <a:r>
              <a:rPr lang="en-US" dirty="0" smtClean="0"/>
              <a:t>Visual</a:t>
            </a:r>
          </a:p>
          <a:p>
            <a:r>
              <a:rPr lang="en-US" dirty="0" smtClean="0"/>
              <a:t>Aural</a:t>
            </a:r>
          </a:p>
          <a:p>
            <a:r>
              <a:rPr lang="en-US" dirty="0" smtClean="0"/>
              <a:t>Read/Write</a:t>
            </a:r>
          </a:p>
          <a:p>
            <a:r>
              <a:rPr lang="en-US" dirty="0" smtClean="0"/>
              <a:t>Kinesthetic</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Teach Visual Learners</a:t>
            </a:r>
            <a:endParaRPr lang="en-US" dirty="0"/>
          </a:p>
        </p:txBody>
      </p:sp>
      <p:sp>
        <p:nvSpPr>
          <p:cNvPr id="3" name="Content Placeholder 2"/>
          <p:cNvSpPr>
            <a:spLocks noGrp="1"/>
          </p:cNvSpPr>
          <p:nvPr>
            <p:ph idx="1"/>
          </p:nvPr>
        </p:nvSpPr>
        <p:spPr/>
        <p:txBody>
          <a:bodyPr/>
          <a:lstStyle/>
          <a:p>
            <a:r>
              <a:rPr lang="en-US" dirty="0" smtClean="0"/>
              <a:t>Pictures, posterns, slides, videos</a:t>
            </a:r>
          </a:p>
          <a:p>
            <a:r>
              <a:rPr lang="en-US" dirty="0" smtClean="0"/>
              <a:t>Flow chart</a:t>
            </a:r>
          </a:p>
          <a:p>
            <a:r>
              <a:rPr lang="en-US" dirty="0" smtClean="0"/>
              <a:t>Highlighting, underlining </a:t>
            </a:r>
          </a:p>
          <a:p>
            <a:r>
              <a:rPr lang="en-US" dirty="0" smtClean="0"/>
              <a:t>Symbols</a:t>
            </a:r>
          </a:p>
          <a:p>
            <a:r>
              <a:rPr lang="en-US" dirty="0" smtClean="0"/>
              <a:t>Graphs</a:t>
            </a:r>
          </a:p>
          <a:p>
            <a:r>
              <a:rPr lang="en-US" dirty="0" smtClean="0"/>
              <a:t>Textbooks with diagrams and pictures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a Visual Learner Study</a:t>
            </a:r>
            <a:endParaRPr lang="en-US" dirty="0"/>
          </a:p>
        </p:txBody>
      </p:sp>
      <p:sp>
        <p:nvSpPr>
          <p:cNvPr id="3" name="Content Placeholder 2"/>
          <p:cNvSpPr>
            <a:spLocks noGrp="1"/>
          </p:cNvSpPr>
          <p:nvPr>
            <p:ph idx="1"/>
          </p:nvPr>
        </p:nvSpPr>
        <p:spPr/>
        <p:txBody>
          <a:bodyPr/>
          <a:lstStyle/>
          <a:p>
            <a:r>
              <a:rPr lang="en-US" dirty="0" smtClean="0"/>
              <a:t>Draw or use diagrams</a:t>
            </a:r>
          </a:p>
          <a:p>
            <a:r>
              <a:rPr lang="en-US" dirty="0" smtClean="0"/>
              <a:t>Write exam answers</a:t>
            </a:r>
          </a:p>
          <a:p>
            <a:r>
              <a:rPr lang="en-US" dirty="0" smtClean="0"/>
              <a:t>Recall the pictures</a:t>
            </a:r>
          </a:p>
          <a:p>
            <a:r>
              <a:rPr lang="en-US" dirty="0" smtClean="0"/>
              <a:t>Learn how to create Visual clue for Written Facts.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Teach Aural Learners </a:t>
            </a:r>
            <a:endParaRPr lang="en-US" dirty="0"/>
          </a:p>
        </p:txBody>
      </p:sp>
      <p:sp>
        <p:nvSpPr>
          <p:cNvPr id="3" name="Content Placeholder 2"/>
          <p:cNvSpPr>
            <a:spLocks noGrp="1"/>
          </p:cNvSpPr>
          <p:nvPr>
            <p:ph idx="1"/>
          </p:nvPr>
        </p:nvSpPr>
        <p:spPr/>
        <p:txBody>
          <a:bodyPr/>
          <a:lstStyle/>
          <a:p>
            <a:r>
              <a:rPr lang="en-US" dirty="0" smtClean="0"/>
              <a:t>Discuss the topics with others</a:t>
            </a:r>
          </a:p>
          <a:p>
            <a:r>
              <a:rPr lang="en-US" dirty="0" smtClean="0"/>
              <a:t>Discuss the topics with the instructor</a:t>
            </a:r>
          </a:p>
          <a:p>
            <a:r>
              <a:rPr lang="en-US" dirty="0" smtClean="0"/>
              <a:t>Try to explain the concepts to someone else</a:t>
            </a:r>
          </a:p>
          <a:p>
            <a:r>
              <a:rPr lang="en-US" dirty="0" smtClean="0"/>
              <a:t>Use a tape recorder and take note of what is understandable</a:t>
            </a:r>
          </a:p>
          <a:p>
            <a:r>
              <a:rPr lang="en-US" dirty="0" smtClean="0"/>
              <a:t>Leave spaces on the notes for future additions </a:t>
            </a:r>
          </a:p>
          <a:p>
            <a:endParaRPr lang="en-US"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Aural Learners Study</a:t>
            </a:r>
            <a:endParaRPr lang="en-US" dirty="0"/>
          </a:p>
        </p:txBody>
      </p:sp>
      <p:sp>
        <p:nvSpPr>
          <p:cNvPr id="3" name="Content Placeholder 2"/>
          <p:cNvSpPr>
            <a:spLocks noGrp="1"/>
          </p:cNvSpPr>
          <p:nvPr>
            <p:ph idx="1"/>
          </p:nvPr>
        </p:nvSpPr>
        <p:spPr/>
        <p:txBody>
          <a:bodyPr/>
          <a:lstStyle/>
          <a:p>
            <a:r>
              <a:rPr lang="en-US" dirty="0" smtClean="0"/>
              <a:t>Imagine how one would explain the concepts</a:t>
            </a:r>
          </a:p>
          <a:p>
            <a:r>
              <a:rPr lang="en-US" dirty="0" smtClean="0"/>
              <a:t>Speak softly while reading</a:t>
            </a:r>
          </a:p>
          <a:p>
            <a:r>
              <a:rPr lang="en-US" dirty="0" smtClean="0"/>
              <a:t>Practice writing answers on old tests</a:t>
            </a:r>
          </a:p>
          <a:p>
            <a:r>
              <a:rPr lang="en-US" dirty="0" smtClean="0"/>
              <a:t>Speak answers inside your head</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Teach Read/ Writer Learners</a:t>
            </a:r>
            <a:endParaRPr lang="en-US" dirty="0"/>
          </a:p>
        </p:txBody>
      </p:sp>
      <p:sp>
        <p:nvSpPr>
          <p:cNvPr id="3" name="Content Placeholder 2"/>
          <p:cNvSpPr>
            <a:spLocks noGrp="1"/>
          </p:cNvSpPr>
          <p:nvPr>
            <p:ph idx="1"/>
          </p:nvPr>
        </p:nvSpPr>
        <p:spPr/>
        <p:txBody>
          <a:bodyPr/>
          <a:lstStyle/>
          <a:p>
            <a:r>
              <a:rPr lang="en-US" dirty="0" smtClean="0"/>
              <a:t>Create lists</a:t>
            </a:r>
          </a:p>
          <a:p>
            <a:r>
              <a:rPr lang="en-US" dirty="0" smtClean="0"/>
              <a:t>Definitions</a:t>
            </a:r>
          </a:p>
          <a:p>
            <a:r>
              <a:rPr lang="en-US" dirty="0" smtClean="0"/>
              <a:t>Handouts</a:t>
            </a:r>
          </a:p>
          <a:p>
            <a:r>
              <a:rPr lang="en-US" dirty="0" smtClean="0"/>
              <a:t>Textbooks</a:t>
            </a:r>
          </a:p>
          <a:p>
            <a:r>
              <a:rPr lang="en-US" dirty="0" smtClean="0"/>
              <a:t>Notes</a:t>
            </a:r>
          </a:p>
          <a:p>
            <a:r>
              <a:rPr lang="en-US" dirty="0" smtClean="0"/>
              <a:t>Slides</a:t>
            </a:r>
          </a:p>
          <a:p>
            <a:endParaRPr lang="en-US"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Read/Write Learners Study</a:t>
            </a:r>
            <a:endParaRPr lang="en-US" dirty="0"/>
          </a:p>
        </p:txBody>
      </p:sp>
      <p:sp>
        <p:nvSpPr>
          <p:cNvPr id="3" name="Content Placeholder 2"/>
          <p:cNvSpPr>
            <a:spLocks noGrp="1"/>
          </p:cNvSpPr>
          <p:nvPr>
            <p:ph idx="1"/>
          </p:nvPr>
        </p:nvSpPr>
        <p:spPr/>
        <p:txBody>
          <a:bodyPr/>
          <a:lstStyle/>
          <a:p>
            <a:r>
              <a:rPr lang="en-US" dirty="0" smtClean="0"/>
              <a:t>Write out the words</a:t>
            </a:r>
          </a:p>
          <a:p>
            <a:r>
              <a:rPr lang="en-US" dirty="0" smtClean="0"/>
              <a:t>Read your notes and rewrite if needed</a:t>
            </a:r>
          </a:p>
          <a:p>
            <a:r>
              <a:rPr lang="en-US" dirty="0" smtClean="0"/>
              <a:t>Organize diagrams and graphs into statements</a:t>
            </a:r>
          </a:p>
          <a:p>
            <a:r>
              <a:rPr lang="en-US" dirty="0" smtClean="0"/>
              <a:t>Write procedures for tasks</a:t>
            </a:r>
          </a:p>
          <a:p>
            <a:r>
              <a:rPr lang="en-US" dirty="0" smtClean="0"/>
              <a:t>Create multiple choices for answers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Background</a:t>
            </a:r>
            <a:endParaRPr lang="en-US" dirty="0">
              <a:solidFill>
                <a:schemeClr val="tx2">
                  <a:satMod val="130000"/>
                </a:schemeClr>
              </a:solidFill>
            </a:endParaRPr>
          </a:p>
        </p:txBody>
      </p:sp>
      <p:sp>
        <p:nvSpPr>
          <p:cNvPr id="11267" name="Content Placeholder 2"/>
          <p:cNvSpPr>
            <a:spLocks noGrp="1"/>
          </p:cNvSpPr>
          <p:nvPr>
            <p:ph idx="1"/>
          </p:nvPr>
        </p:nvSpPr>
        <p:spPr/>
        <p:txBody>
          <a:bodyPr/>
          <a:lstStyle/>
          <a:p>
            <a:r>
              <a:rPr lang="en-US" smtClean="0"/>
              <a:t>There is a need to understand Automotive Technology students.</a:t>
            </a:r>
          </a:p>
          <a:p>
            <a:pPr lvl="1"/>
            <a:r>
              <a:rPr lang="en-US" smtClean="0"/>
              <a:t>According to the U.S. DLETA (2004), “recruitment and retention of employees, education and training of current and potential employees, and promotion and image were all cited by executives as challenges that affect the ability to develop a world-class automotive workforce”(p.3). </a:t>
            </a:r>
          </a:p>
          <a:p>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Teach a Kinesthetic Learner</a:t>
            </a:r>
            <a:endParaRPr lang="en-US" dirty="0"/>
          </a:p>
        </p:txBody>
      </p:sp>
      <p:sp>
        <p:nvSpPr>
          <p:cNvPr id="3" name="Content Placeholder 2"/>
          <p:cNvSpPr>
            <a:spLocks noGrp="1"/>
          </p:cNvSpPr>
          <p:nvPr>
            <p:ph idx="1"/>
          </p:nvPr>
        </p:nvSpPr>
        <p:spPr/>
        <p:txBody>
          <a:bodyPr/>
          <a:lstStyle/>
          <a:p>
            <a:r>
              <a:rPr lang="en-US" dirty="0" smtClean="0"/>
              <a:t>Use all their senses</a:t>
            </a:r>
          </a:p>
          <a:p>
            <a:r>
              <a:rPr lang="en-US" dirty="0" smtClean="0"/>
              <a:t>Increase lab times</a:t>
            </a:r>
          </a:p>
          <a:p>
            <a:r>
              <a:rPr lang="en-US" dirty="0" smtClean="0"/>
              <a:t>Use actions for concepts or principles</a:t>
            </a:r>
          </a:p>
          <a:p>
            <a:r>
              <a:rPr lang="en-US" dirty="0" smtClean="0"/>
              <a:t>Provide real-life examples</a:t>
            </a:r>
          </a:p>
          <a:p>
            <a:r>
              <a:rPr lang="en-US" dirty="0" smtClean="0"/>
              <a:t>Apply    </a:t>
            </a:r>
            <a:r>
              <a:rPr lang="en-US" dirty="0" err="1" smtClean="0"/>
              <a:t>Apply</a:t>
            </a:r>
            <a:r>
              <a:rPr lang="en-US" dirty="0" smtClean="0"/>
              <a:t>    </a:t>
            </a:r>
            <a:r>
              <a:rPr lang="en-US" dirty="0" err="1" smtClean="0"/>
              <a:t>Apply</a:t>
            </a:r>
            <a:r>
              <a:rPr lang="en-US" dirty="0" smtClean="0"/>
              <a:t> </a:t>
            </a:r>
          </a:p>
          <a:p>
            <a:r>
              <a:rPr lang="en-US" dirty="0" smtClean="0"/>
              <a:t>Hands-on approach with leadership</a:t>
            </a:r>
          </a:p>
          <a:p>
            <a:r>
              <a:rPr lang="en-US" dirty="0" smtClean="0"/>
              <a:t>Trial and error</a:t>
            </a:r>
          </a:p>
          <a:p>
            <a:endParaRPr lang="en-US"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Kinesthetic Learners Study</a:t>
            </a:r>
            <a:endParaRPr lang="en-US" dirty="0"/>
          </a:p>
        </p:txBody>
      </p:sp>
      <p:sp>
        <p:nvSpPr>
          <p:cNvPr id="3" name="Content Placeholder 2"/>
          <p:cNvSpPr>
            <a:spLocks noGrp="1"/>
          </p:cNvSpPr>
          <p:nvPr>
            <p:ph idx="1"/>
          </p:nvPr>
        </p:nvSpPr>
        <p:spPr/>
        <p:txBody>
          <a:bodyPr/>
          <a:lstStyle/>
          <a:p>
            <a:r>
              <a:rPr lang="en-US" dirty="0" smtClean="0"/>
              <a:t>Practice procedures and formulas</a:t>
            </a:r>
          </a:p>
          <a:p>
            <a:r>
              <a:rPr lang="en-US" dirty="0" smtClean="0"/>
              <a:t>Use props to relearn principles</a:t>
            </a:r>
          </a:p>
          <a:p>
            <a:r>
              <a:rPr lang="en-US" dirty="0" smtClean="0"/>
              <a:t>Communicate with a fellow kinesthetic learner and discuss principles and concepts</a:t>
            </a:r>
          </a:p>
          <a:p>
            <a:r>
              <a:rPr lang="en-US" dirty="0" smtClean="0"/>
              <a:t>Try to take more lab time</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Compensatory Strategies</a:t>
            </a:r>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1027" name="Picture 3"/>
          <p:cNvPicPr>
            <a:picLocks noChangeAspect="1" noChangeArrowheads="1"/>
          </p:cNvPicPr>
          <p:nvPr/>
        </p:nvPicPr>
        <p:blipFill>
          <a:blip r:embed="rId2"/>
          <a:srcRect/>
          <a:stretch>
            <a:fillRect/>
          </a:stretch>
        </p:blipFill>
        <p:spPr bwMode="auto">
          <a:xfrm>
            <a:off x="3352800" y="1524000"/>
            <a:ext cx="3003550" cy="4572000"/>
          </a:xfrm>
          <a:prstGeom prst="rect">
            <a:avLst/>
          </a:prstGeom>
          <a:noFill/>
          <a:ln w="9525">
            <a:noFill/>
            <a:miter lim="800000"/>
            <a:headEnd/>
            <a:tailEnd/>
          </a:ln>
        </p:spPr>
      </p:pic>
      <p:sp>
        <p:nvSpPr>
          <p:cNvPr id="9" name="TextBox 8"/>
          <p:cNvSpPr txBox="1"/>
          <p:nvPr/>
        </p:nvSpPr>
        <p:spPr>
          <a:xfrm>
            <a:off x="4572000" y="533400"/>
            <a:ext cx="2895600" cy="1200329"/>
          </a:xfrm>
          <a:prstGeom prst="rect">
            <a:avLst/>
          </a:prstGeom>
          <a:noFill/>
        </p:spPr>
        <p:txBody>
          <a:bodyPr wrap="square" rtlCol="0">
            <a:spAutoFit/>
          </a:bodyPr>
          <a:lstStyle/>
          <a:p>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I have to Learn?</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0" name="Rounded Rectangular Callout 9"/>
          <p:cNvSpPr/>
          <p:nvPr/>
        </p:nvSpPr>
        <p:spPr>
          <a:xfrm>
            <a:off x="4267200" y="304800"/>
            <a:ext cx="2819400" cy="1600200"/>
          </a:xfrm>
          <a:prstGeom prst="wedgeRoundRectCallo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Background: Two programs</a:t>
            </a:r>
            <a:endParaRPr lang="en-US" dirty="0">
              <a:solidFill>
                <a:schemeClr val="tx2">
                  <a:satMod val="130000"/>
                </a:schemeClr>
              </a:solidFill>
            </a:endParaRPr>
          </a:p>
        </p:txBody>
      </p:sp>
      <p:sp>
        <p:nvSpPr>
          <p:cNvPr id="12291" name="Content Placeholder 2"/>
          <p:cNvSpPr>
            <a:spLocks noGrp="1"/>
          </p:cNvSpPr>
          <p:nvPr>
            <p:ph idx="1"/>
          </p:nvPr>
        </p:nvSpPr>
        <p:spPr/>
        <p:txBody>
          <a:bodyPr/>
          <a:lstStyle/>
          <a:p>
            <a:r>
              <a:rPr lang="en-US" smtClean="0"/>
              <a:t>Automotive Industry Planning Council  ranked Southern Illinois University No.1 in the nation </a:t>
            </a:r>
          </a:p>
          <a:p>
            <a:pPr lvl="1"/>
            <a:r>
              <a:rPr lang="en-US" smtClean="0"/>
              <a:t>1993, 1999, and 2005 (Rosenbery, 2005). </a:t>
            </a:r>
          </a:p>
          <a:p>
            <a:r>
              <a:rPr lang="en-US" smtClean="0"/>
              <a:t>Ranken Technical College named Best in the State 8 times </a:t>
            </a:r>
          </a:p>
          <a:p>
            <a:pPr lvl="1"/>
            <a:r>
              <a:rPr lang="en-US" smtClean="0"/>
              <a:t>2003 they were named Best in the Nation by the Automotive Industry Planning Council (Ranken Technical College, 2007).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Purpose</a:t>
            </a:r>
            <a:endParaRPr lang="en-US" dirty="0">
              <a:solidFill>
                <a:schemeClr val="tx2">
                  <a:satMod val="130000"/>
                </a:schemeClr>
              </a:solidFill>
            </a:endParaRPr>
          </a:p>
        </p:txBody>
      </p:sp>
      <p:sp>
        <p:nvSpPr>
          <p:cNvPr id="13315" name="Content Placeholder 2"/>
          <p:cNvSpPr>
            <a:spLocks noGrp="1"/>
          </p:cNvSpPr>
          <p:nvPr>
            <p:ph idx="1"/>
          </p:nvPr>
        </p:nvSpPr>
        <p:spPr/>
        <p:txBody>
          <a:bodyPr/>
          <a:lstStyle/>
          <a:p>
            <a:r>
              <a:rPr lang="en-US" dirty="0" smtClean="0"/>
              <a:t>The purpose of the study is to contribute to a better understanding of students who choose automotive technology careers. More specifically, the study attempted to identify the extent to which demographics influence the learning style of an automotive technology student.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Problem Statement</a:t>
            </a:r>
            <a:endParaRPr lang="en-US" dirty="0">
              <a:solidFill>
                <a:schemeClr val="tx2">
                  <a:satMod val="130000"/>
                </a:schemeClr>
              </a:solidFill>
            </a:endParaRPr>
          </a:p>
        </p:txBody>
      </p:sp>
      <p:sp>
        <p:nvSpPr>
          <p:cNvPr id="14339" name="Content Placeholder 2"/>
          <p:cNvSpPr>
            <a:spLocks noGrp="1"/>
          </p:cNvSpPr>
          <p:nvPr>
            <p:ph idx="1"/>
          </p:nvPr>
        </p:nvSpPr>
        <p:spPr/>
        <p:txBody>
          <a:bodyPr/>
          <a:lstStyle/>
          <a:p>
            <a:r>
              <a:rPr lang="en-US" dirty="0" smtClean="0"/>
              <a:t>There is a lack of information about the demographics and learning styles of automotive technology students in the world today. Gaining this information, and any relationships between the two variables, will help train and retain automotive technology students.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Research Questions</a:t>
            </a:r>
            <a:br>
              <a:rPr lang="en-US" dirty="0" smtClean="0">
                <a:solidFill>
                  <a:schemeClr val="tx2">
                    <a:satMod val="130000"/>
                  </a:schemeClr>
                </a:solidFill>
              </a:rPr>
            </a:br>
            <a:endParaRPr lang="en-US" dirty="0">
              <a:solidFill>
                <a:schemeClr val="tx2">
                  <a:satMod val="130000"/>
                </a:schemeClr>
              </a:solidFill>
            </a:endParaRPr>
          </a:p>
        </p:txBody>
      </p:sp>
      <p:sp>
        <p:nvSpPr>
          <p:cNvPr id="15363" name="Content Placeholder 2"/>
          <p:cNvSpPr>
            <a:spLocks noGrp="1"/>
          </p:cNvSpPr>
          <p:nvPr>
            <p:ph idx="1"/>
          </p:nvPr>
        </p:nvSpPr>
        <p:spPr/>
        <p:txBody>
          <a:bodyPr/>
          <a:lstStyle/>
          <a:p>
            <a:pPr marL="514350" indent="-514350" hangingPunct="0">
              <a:buFont typeface="Gill Sans MT" pitchFamily="34" charset="0"/>
              <a:buAutoNum type="arabicPeriod"/>
            </a:pPr>
            <a:r>
              <a:rPr lang="en-US" smtClean="0"/>
              <a:t>What are the demographic characteristics of automotive technology students?</a:t>
            </a:r>
          </a:p>
          <a:p>
            <a:pPr marL="514350" indent="-514350" hangingPunct="0">
              <a:buFont typeface="Gill Sans MT" pitchFamily="34" charset="0"/>
              <a:buAutoNum type="arabicPeriod"/>
            </a:pPr>
            <a:r>
              <a:rPr lang="en-US" smtClean="0"/>
              <a:t>What are the learning styles of automotive technology students? </a:t>
            </a:r>
          </a:p>
          <a:p>
            <a:pPr marL="514350" indent="-514350" hangingPunct="0">
              <a:buFont typeface="Gill Sans MT" pitchFamily="34" charset="0"/>
              <a:buAutoNum type="arabicPeriod"/>
            </a:pPr>
            <a:r>
              <a:rPr lang="en-US" smtClean="0"/>
              <a:t>To what extent do demographics affect the learning style of an automotive technology student? </a:t>
            </a:r>
          </a:p>
          <a:p>
            <a:pPr marL="514350" indent="-514350">
              <a:buFont typeface="Gill Sans MT" pitchFamily="34" charset="0"/>
              <a:buAutoNum type="arabicPeriod"/>
            </a:pPr>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Literature Review</a:t>
            </a:r>
            <a:endParaRPr lang="en-US" dirty="0">
              <a:solidFill>
                <a:schemeClr val="tx2">
                  <a:satMod val="130000"/>
                </a:schemeClr>
              </a:solidFill>
            </a:endParaRPr>
          </a:p>
        </p:txBody>
      </p:sp>
      <p:sp>
        <p:nvSpPr>
          <p:cNvPr id="16387" name="Content Placeholder 2"/>
          <p:cNvSpPr>
            <a:spLocks noGrp="1"/>
          </p:cNvSpPr>
          <p:nvPr>
            <p:ph idx="1"/>
          </p:nvPr>
        </p:nvSpPr>
        <p:spPr/>
        <p:txBody>
          <a:bodyPr/>
          <a:lstStyle/>
          <a:p>
            <a:r>
              <a:rPr lang="en-US" dirty="0" smtClean="0"/>
              <a:t>Demographics</a:t>
            </a:r>
          </a:p>
          <a:p>
            <a:pPr marL="971550" lvl="1" indent="-514350">
              <a:buFont typeface="Gill Sans MT" pitchFamily="34" charset="0"/>
              <a:buAutoNum type="arabicPeriod"/>
            </a:pPr>
            <a:r>
              <a:rPr lang="en-US" dirty="0" smtClean="0"/>
              <a:t>Ethnicity</a:t>
            </a:r>
          </a:p>
          <a:p>
            <a:pPr marL="971550" lvl="1" indent="-514350">
              <a:buFont typeface="Gill Sans MT" pitchFamily="34" charset="0"/>
              <a:buAutoNum type="arabicPeriod"/>
            </a:pPr>
            <a:r>
              <a:rPr lang="en-US" dirty="0" smtClean="0"/>
              <a:t>Gender</a:t>
            </a:r>
          </a:p>
          <a:p>
            <a:pPr marL="971550" lvl="1" indent="-514350">
              <a:buFont typeface="Gill Sans MT" pitchFamily="34" charset="0"/>
              <a:buAutoNum type="arabicPeriod"/>
            </a:pPr>
            <a:r>
              <a:rPr lang="en-US" dirty="0" smtClean="0"/>
              <a:t>Neighborhood</a:t>
            </a:r>
          </a:p>
          <a:p>
            <a:pPr marL="971550" lvl="1" indent="-514350">
              <a:buFont typeface="Gill Sans MT" pitchFamily="34" charset="0"/>
              <a:buAutoNum type="arabicPeriod"/>
            </a:pPr>
            <a:r>
              <a:rPr lang="en-US" dirty="0" smtClean="0"/>
              <a:t>GPA</a:t>
            </a:r>
          </a:p>
          <a:p>
            <a:pPr marL="971550" lvl="1" indent="-514350">
              <a:buFont typeface="Gill Sans MT" pitchFamily="34" charset="0"/>
              <a:buAutoNum type="arabicPeriod"/>
            </a:pPr>
            <a:r>
              <a:rPr lang="en-US" dirty="0" smtClean="0"/>
              <a:t>Disabilities</a:t>
            </a:r>
          </a:p>
          <a:p>
            <a:pPr marL="971550" lvl="1" indent="-514350">
              <a:buFont typeface="Gill Sans MT" pitchFamily="34" charset="0"/>
              <a:buAutoNum type="arabicPeriod"/>
            </a:pPr>
            <a:r>
              <a:rPr lang="en-US" dirty="0" smtClean="0"/>
              <a:t>Influence on Career Choice</a:t>
            </a:r>
          </a:p>
          <a:p>
            <a:r>
              <a:rPr lang="en-US" dirty="0" smtClean="0"/>
              <a:t>Learning styles</a:t>
            </a:r>
          </a:p>
          <a:p>
            <a:r>
              <a:rPr lang="en-US" dirty="0" smtClean="0"/>
              <a:t>Affects of Demographics on Learning Style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339</TotalTime>
  <Words>1369</Words>
  <Application>Microsoft Office PowerPoint</Application>
  <PresentationFormat>On-screen Show (4:3)</PresentationFormat>
  <Paragraphs>200</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Solstice</vt:lpstr>
      <vt:lpstr>Demographics and Learning Styles of Automotive Technology Students</vt:lpstr>
      <vt:lpstr>Overview</vt:lpstr>
      <vt:lpstr>Background</vt:lpstr>
      <vt:lpstr>Background</vt:lpstr>
      <vt:lpstr>Background: Two programs</vt:lpstr>
      <vt:lpstr>Purpose</vt:lpstr>
      <vt:lpstr>Problem Statement</vt:lpstr>
      <vt:lpstr>Research Questions </vt:lpstr>
      <vt:lpstr>Literature Review</vt:lpstr>
      <vt:lpstr>Literature Review: Demographics</vt:lpstr>
      <vt:lpstr>Literature Review: Demographics</vt:lpstr>
      <vt:lpstr>Literature Review: Demographics</vt:lpstr>
      <vt:lpstr>Literature Review: Learning styles</vt:lpstr>
      <vt:lpstr>Literature Review: Affects of Demographics on Learning Style</vt:lpstr>
      <vt:lpstr>Literature Review: Affects of Demographics on Learning Style</vt:lpstr>
      <vt:lpstr>Research Methods: Subjects</vt:lpstr>
      <vt:lpstr>Research Methods: Data Collection Instrument </vt:lpstr>
      <vt:lpstr>Research Methods: Procedures &amp; Data Analysis </vt:lpstr>
      <vt:lpstr>Analysis of Data</vt:lpstr>
      <vt:lpstr>Research Question 1: Demographics</vt:lpstr>
      <vt:lpstr>Research Question 1: Demographics</vt:lpstr>
      <vt:lpstr>Research Question 1: Demographics</vt:lpstr>
      <vt:lpstr>Research Question 1: Demographics</vt:lpstr>
      <vt:lpstr>Research Question 1: Demographics</vt:lpstr>
      <vt:lpstr>Research Question 1: Demographics</vt:lpstr>
      <vt:lpstr>Research Question 1: Demographics</vt:lpstr>
      <vt:lpstr>Research Question 1: Demographics</vt:lpstr>
      <vt:lpstr>Research Question 1: Demographics</vt:lpstr>
      <vt:lpstr>Research Question II: Learning Style </vt:lpstr>
      <vt:lpstr>Research Question II: Learning Style </vt:lpstr>
      <vt:lpstr>Research Question II: Affects of Demographics on Learning Styles</vt:lpstr>
      <vt:lpstr>Conclusions of the Study</vt:lpstr>
      <vt:lpstr>Learning Styles</vt:lpstr>
      <vt:lpstr>How to Teach Visual Learners</vt:lpstr>
      <vt:lpstr>How a Visual Learner Study</vt:lpstr>
      <vt:lpstr>How to Teach Aural Learners </vt:lpstr>
      <vt:lpstr>How Aural Learners Study</vt:lpstr>
      <vt:lpstr>How to Teach Read/ Writer Learners</vt:lpstr>
      <vt:lpstr>How Read/Write Learners Study</vt:lpstr>
      <vt:lpstr>How to Teach a Kinesthetic Learner</vt:lpstr>
      <vt:lpstr>How Kinesthetic Learners Study</vt:lpstr>
      <vt:lpstr>Compensatory Strategies</vt:lpstr>
      <vt:lpstr>Questions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Demographics and Learning Styles of Automotive Technology Students</dc:title>
  <dc:creator>Omar Trinidad</dc:creator>
  <cp:lastModifiedBy>Omar Trinidad</cp:lastModifiedBy>
  <cp:revision>25</cp:revision>
  <dcterms:created xsi:type="dcterms:W3CDTF">2008-06-11T15:11:09Z</dcterms:created>
  <dcterms:modified xsi:type="dcterms:W3CDTF">2009-10-05T19:15:21Z</dcterms:modified>
</cp:coreProperties>
</file>